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21.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4.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2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2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30.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4.xml" ContentType="application/vnd.openxmlformats-officedocument.drawingml.chartshapes+xml"/>
  <Override PartName="/ppt/notesSlides/notesSlide33.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notesSlides/notesSlide34.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notesSlides/notesSlide37.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38.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drawings/drawing5.xml" ContentType="application/vnd.openxmlformats-officedocument.drawingml.chartshapes+xml"/>
  <Override PartName="/ppt/notesSlides/notesSlide43.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44.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notesSlides/notesSlide47.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48.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49.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charts/chart56.xml" ContentType="application/vnd.openxmlformats-officedocument.drawingml.chart+xml"/>
  <Override PartName="/ppt/theme/themeOverride56.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notesSlides/notesSlide52.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charts/chart60.xml" ContentType="application/vnd.openxmlformats-officedocument.drawingml.chart+xml"/>
  <Override PartName="/ppt/theme/themeOverride60.xml" ContentType="application/vnd.openxmlformats-officedocument.themeOverride+xml"/>
  <Override PartName="/ppt/notesSlides/notesSlide53.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62.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charts/chart64.xml" ContentType="application/vnd.openxmlformats-officedocument.drawingml.chart+xml"/>
  <Override PartName="/ppt/theme/themeOverride64.xml" ContentType="application/vnd.openxmlformats-officedocument.themeOverride+xml"/>
  <Override PartName="/ppt/notesSlides/notesSlide56.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charts/chart66.xml" ContentType="application/vnd.openxmlformats-officedocument.drawingml.chart+xml"/>
  <Override PartName="/ppt/theme/themeOverride66.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67.xml" ContentType="application/vnd.openxmlformats-officedocument.drawingml.chart+xml"/>
  <Override PartName="/ppt/theme/themeOverride67.xml" ContentType="application/vnd.openxmlformats-officedocument.themeOverride+xml"/>
  <Override PartName="/ppt/charts/chart68.xml" ContentType="application/vnd.openxmlformats-officedocument.drawingml.chart+xml"/>
  <Override PartName="/ppt/theme/themeOverride68.xml" ContentType="application/vnd.openxmlformats-officedocument.themeOverride+xml"/>
  <Override PartName="/ppt/notesSlides/notesSlide59.xml" ContentType="application/vnd.openxmlformats-officedocument.presentationml.notesSlide+xml"/>
  <Override PartName="/ppt/charts/chart69.xml" ContentType="application/vnd.openxmlformats-officedocument.drawingml.chart+xml"/>
  <Override PartName="/ppt/theme/themeOverride69.xml" ContentType="application/vnd.openxmlformats-officedocument.themeOverride+xml"/>
  <Override PartName="/ppt/charts/chart70.xml" ContentType="application/vnd.openxmlformats-officedocument.drawingml.chart+xml"/>
  <Override PartName="/ppt/theme/themeOverride70.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71.xml" ContentType="application/vnd.openxmlformats-officedocument.drawingml.chart+xml"/>
  <Override PartName="/ppt/theme/themeOverride71.xml" ContentType="application/vnd.openxmlformats-officedocument.themeOverride+xml"/>
  <Override PartName="/ppt/charts/chart72.xml" ContentType="application/vnd.openxmlformats-officedocument.drawingml.chart+xml"/>
  <Override PartName="/ppt/theme/themeOverride72.xml" ContentType="application/vnd.openxmlformats-officedocument.themeOverride+xml"/>
  <Override PartName="/ppt/charts/chart73.xml" ContentType="application/vnd.openxmlformats-officedocument.drawingml.chart+xml"/>
  <Override PartName="/ppt/theme/themeOverride73.xml" ContentType="application/vnd.openxmlformats-officedocument.themeOverride+xml"/>
  <Override PartName="/ppt/notesSlides/notesSlide62.xml" ContentType="application/vnd.openxmlformats-officedocument.presentationml.notesSlide+xml"/>
  <Override PartName="/ppt/tags/tag5.xml" ContentType="application/vnd.openxmlformats-officedocument.presentationml.tags+xml"/>
  <Override PartName="/ppt/notesSlides/notesSlide63.xml" ContentType="application/vnd.openxmlformats-officedocument.presentationml.notesSlide+xml"/>
  <Override PartName="/ppt/tags/tag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70" r:id="rId1"/>
    <p:sldMasterId id="2147484672" r:id="rId2"/>
    <p:sldMasterId id="2147484675" r:id="rId3"/>
    <p:sldMasterId id="2147484692" r:id="rId4"/>
    <p:sldMasterId id="2147484727" r:id="rId5"/>
    <p:sldMasterId id="2147484859" r:id="rId6"/>
    <p:sldMasterId id="2147484867" r:id="rId7"/>
    <p:sldMasterId id="2147484885" r:id="rId8"/>
    <p:sldMasterId id="2147484888" r:id="rId9"/>
    <p:sldMasterId id="2147484897" r:id="rId10"/>
  </p:sldMasterIdLst>
  <p:notesMasterIdLst>
    <p:notesMasterId r:id="rId79"/>
  </p:notesMasterIdLst>
  <p:handoutMasterIdLst>
    <p:handoutMasterId r:id="rId80"/>
  </p:handoutMasterIdLst>
  <p:sldIdLst>
    <p:sldId id="1240" r:id="rId11"/>
    <p:sldId id="1129" r:id="rId12"/>
    <p:sldId id="1130" r:id="rId13"/>
    <p:sldId id="2403" r:id="rId14"/>
    <p:sldId id="1218" r:id="rId15"/>
    <p:sldId id="2378" r:id="rId16"/>
    <p:sldId id="406" r:id="rId17"/>
    <p:sldId id="407" r:id="rId18"/>
    <p:sldId id="408" r:id="rId19"/>
    <p:sldId id="2379" r:id="rId20"/>
    <p:sldId id="1072" r:id="rId21"/>
    <p:sldId id="1079" r:id="rId22"/>
    <p:sldId id="1194" r:id="rId23"/>
    <p:sldId id="1078" r:id="rId24"/>
    <p:sldId id="1089" r:id="rId25"/>
    <p:sldId id="1093" r:id="rId26"/>
    <p:sldId id="2381" r:id="rId27"/>
    <p:sldId id="2394" r:id="rId28"/>
    <p:sldId id="1204" r:id="rId29"/>
    <p:sldId id="1238" r:id="rId30"/>
    <p:sldId id="1205" r:id="rId31"/>
    <p:sldId id="2382" r:id="rId32"/>
    <p:sldId id="515" r:id="rId33"/>
    <p:sldId id="518" r:id="rId34"/>
    <p:sldId id="519" r:id="rId35"/>
    <p:sldId id="2383" r:id="rId36"/>
    <p:sldId id="410" r:id="rId37"/>
    <p:sldId id="411" r:id="rId38"/>
    <p:sldId id="2372" r:id="rId39"/>
    <p:sldId id="968" r:id="rId40"/>
    <p:sldId id="2384" r:id="rId41"/>
    <p:sldId id="431" r:id="rId42"/>
    <p:sldId id="434" r:id="rId43"/>
    <p:sldId id="1207" r:id="rId44"/>
    <p:sldId id="2386" r:id="rId45"/>
    <p:sldId id="2395" r:id="rId46"/>
    <p:sldId id="1005" r:id="rId47"/>
    <p:sldId id="1236" r:id="rId48"/>
    <p:sldId id="2387" r:id="rId49"/>
    <p:sldId id="592" r:id="rId50"/>
    <p:sldId id="2385" r:id="rId51"/>
    <p:sldId id="2396" r:id="rId52"/>
    <p:sldId id="506" r:id="rId53"/>
    <p:sldId id="510" r:id="rId54"/>
    <p:sldId id="2388" r:id="rId55"/>
    <p:sldId id="2397" r:id="rId56"/>
    <p:sldId id="420" r:id="rId57"/>
    <p:sldId id="426" r:id="rId58"/>
    <p:sldId id="1212" r:id="rId59"/>
    <p:sldId id="2389" r:id="rId60"/>
    <p:sldId id="1029" r:id="rId61"/>
    <p:sldId id="1007" r:id="rId62"/>
    <p:sldId id="1024" r:id="rId63"/>
    <p:sldId id="2390" r:id="rId64"/>
    <p:sldId id="2398" r:id="rId65"/>
    <p:sldId id="477" r:id="rId66"/>
    <p:sldId id="2391" r:id="rId67"/>
    <p:sldId id="2401" r:id="rId68"/>
    <p:sldId id="2400" r:id="rId69"/>
    <p:sldId id="2392" r:id="rId70"/>
    <p:sldId id="2402" r:id="rId71"/>
    <p:sldId id="1356" r:id="rId72"/>
    <p:sldId id="2405" r:id="rId73"/>
    <p:sldId id="2406" r:id="rId74"/>
    <p:sldId id="2404" r:id="rId75"/>
    <p:sldId id="2393" r:id="rId76"/>
    <p:sldId id="2407" r:id="rId77"/>
    <p:sldId id="1662" r:id="rId78"/>
  </p:sldIdLst>
  <p:sldSz cx="9144000" cy="6858000" type="screen4x3"/>
  <p:notesSz cx="7010400" cy="9296400"/>
  <p:custDataLst>
    <p:tags r:id="rId8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C6856C-7F2B-4A97-9C34-F2CD1F401CC9}">
          <p14:sldIdLst>
            <p14:sldId id="1240"/>
            <p14:sldId id="1129"/>
            <p14:sldId id="1130"/>
            <p14:sldId id="2403"/>
            <p14:sldId id="1218"/>
            <p14:sldId id="2378"/>
            <p14:sldId id="406"/>
            <p14:sldId id="407"/>
            <p14:sldId id="408"/>
            <p14:sldId id="2379"/>
            <p14:sldId id="1072"/>
            <p14:sldId id="1079"/>
            <p14:sldId id="1194"/>
            <p14:sldId id="1078"/>
            <p14:sldId id="1089"/>
            <p14:sldId id="1093"/>
            <p14:sldId id="2381"/>
            <p14:sldId id="2394"/>
            <p14:sldId id="1204"/>
            <p14:sldId id="1238"/>
            <p14:sldId id="1205"/>
            <p14:sldId id="2382"/>
            <p14:sldId id="515"/>
            <p14:sldId id="518"/>
            <p14:sldId id="519"/>
            <p14:sldId id="2383"/>
            <p14:sldId id="410"/>
            <p14:sldId id="411"/>
            <p14:sldId id="2372"/>
            <p14:sldId id="968"/>
            <p14:sldId id="2384"/>
            <p14:sldId id="431"/>
            <p14:sldId id="434"/>
            <p14:sldId id="1207"/>
            <p14:sldId id="2386"/>
            <p14:sldId id="2395"/>
            <p14:sldId id="1005"/>
            <p14:sldId id="1236"/>
            <p14:sldId id="2387"/>
            <p14:sldId id="592"/>
            <p14:sldId id="2385"/>
            <p14:sldId id="2396"/>
            <p14:sldId id="506"/>
            <p14:sldId id="510"/>
            <p14:sldId id="2388"/>
            <p14:sldId id="2397"/>
            <p14:sldId id="420"/>
            <p14:sldId id="426"/>
            <p14:sldId id="1212"/>
            <p14:sldId id="2389"/>
            <p14:sldId id="1029"/>
            <p14:sldId id="1007"/>
            <p14:sldId id="1024"/>
            <p14:sldId id="2390"/>
            <p14:sldId id="2398"/>
            <p14:sldId id="477"/>
            <p14:sldId id="2391"/>
            <p14:sldId id="2401"/>
            <p14:sldId id="2400"/>
            <p14:sldId id="2392"/>
            <p14:sldId id="2402"/>
            <p14:sldId id="1356"/>
            <p14:sldId id="2405"/>
            <p14:sldId id="2406"/>
            <p14:sldId id="2404"/>
            <p14:sldId id="2393"/>
            <p14:sldId id="2407"/>
            <p14:sldId id="16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5A85D7"/>
    <a:srgbClr val="93509E"/>
    <a:srgbClr val="8DBAC6"/>
    <a:srgbClr val="9F6818"/>
    <a:srgbClr val="547F21"/>
    <a:srgbClr val="BE1C37"/>
    <a:srgbClr val="7FBE31"/>
    <a:srgbClr val="E09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4" autoAdjust="0"/>
    <p:restoredTop sz="85749" autoAdjust="0"/>
  </p:normalViewPr>
  <p:slideViewPr>
    <p:cSldViewPr snapToGrid="0" snapToObjects="1">
      <p:cViewPr varScale="1">
        <p:scale>
          <a:sx n="55" d="100"/>
          <a:sy n="55" d="100"/>
        </p:scale>
        <p:origin x="1188" y="4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napToObjects="1">
      <p:cViewPr varScale="1">
        <p:scale>
          <a:sx n="48" d="100"/>
          <a:sy n="48" d="100"/>
        </p:scale>
        <p:origin x="2732"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7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07679595606103"/>
          <c:y val="4.8803371482336641E-2"/>
          <c:w val="0.36786271507728202"/>
          <c:h val="0.8948850460380442"/>
        </c:manualLayout>
      </c:layout>
      <c:doughnutChart>
        <c:varyColors val="1"/>
        <c:ser>
          <c:idx val="0"/>
          <c:order val="0"/>
          <c:tx>
            <c:strRef>
              <c:f>Sheet1!$B$1</c:f>
              <c:strCache>
                <c:ptCount val="1"/>
                <c:pt idx="0">
                  <c:v>Column1</c:v>
                </c:pt>
              </c:strCache>
            </c:strRef>
          </c:tx>
          <c:spPr>
            <a:solidFill>
              <a:srgbClr val="B71234"/>
            </a:solidFill>
            <a:ln w="28575">
              <a:solidFill>
                <a:srgbClr val="FFFFFF"/>
              </a:solidFill>
            </a:ln>
            <a:scene3d>
              <a:camera prst="orthographicFront"/>
              <a:lightRig rig="threePt" dir="t"/>
            </a:scene3d>
          </c:spPr>
          <c:dPt>
            <c:idx val="0"/>
            <c:bubble3D val="0"/>
            <c:spPr>
              <a:solidFill>
                <a:srgbClr val="5A85D7"/>
              </a:solidFill>
              <a:ln w="28575">
                <a:solidFill>
                  <a:srgbClr val="FFFFFF"/>
                </a:solidFill>
              </a:ln>
              <a:scene3d>
                <a:camera prst="orthographicFront"/>
                <a:lightRig rig="threePt" dir="t"/>
              </a:scene3d>
            </c:spPr>
            <c:extLst>
              <c:ext xmlns:c16="http://schemas.microsoft.com/office/drawing/2014/chart" uri="{C3380CC4-5D6E-409C-BE32-E72D297353CC}">
                <c16:uniqueId val="{00000001-6FC1-41FB-9314-E732F060FBA1}"/>
              </c:ext>
            </c:extLst>
          </c:dPt>
          <c:dPt>
            <c:idx val="1"/>
            <c:bubble3D val="0"/>
            <c:spPr>
              <a:solidFill>
                <a:srgbClr val="A5D867">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3-6FC1-41FB-9314-E732F060FBA1}"/>
              </c:ext>
            </c:extLst>
          </c:dPt>
          <c:dPt>
            <c:idx val="2"/>
            <c:bubble3D val="0"/>
            <c:spPr>
              <a:solidFill>
                <a:srgbClr val="93509E"/>
              </a:solidFill>
              <a:ln w="28575">
                <a:solidFill>
                  <a:srgbClr val="FFFFFF"/>
                </a:solidFill>
              </a:ln>
              <a:scene3d>
                <a:camera prst="orthographicFront"/>
                <a:lightRig rig="threePt" dir="t"/>
              </a:scene3d>
            </c:spPr>
            <c:extLst>
              <c:ext xmlns:c16="http://schemas.microsoft.com/office/drawing/2014/chart" uri="{C3380CC4-5D6E-409C-BE32-E72D297353CC}">
                <c16:uniqueId val="{00000005-6FC1-41FB-9314-E732F060FBA1}"/>
              </c:ext>
            </c:extLst>
          </c:dPt>
          <c:dPt>
            <c:idx val="3"/>
            <c:bubble3D val="0"/>
            <c:spPr>
              <a:solidFill>
                <a:srgbClr val="ECC182">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7-6FC1-41FB-9314-E732F060FBA1}"/>
              </c:ext>
            </c:extLst>
          </c:dPt>
          <c:dPt>
            <c:idx val="4"/>
            <c:bubble3D val="0"/>
            <c:spPr>
              <a:solidFill>
                <a:srgbClr val="BE1C37"/>
              </a:solidFill>
              <a:ln w="28575">
                <a:solidFill>
                  <a:srgbClr val="FFFFFF"/>
                </a:solidFill>
              </a:ln>
              <a:scene3d>
                <a:camera prst="orthographicFront"/>
                <a:lightRig rig="threePt" dir="t"/>
              </a:scene3d>
            </c:spPr>
            <c:extLst>
              <c:ext xmlns:c16="http://schemas.microsoft.com/office/drawing/2014/chart" uri="{C3380CC4-5D6E-409C-BE32-E72D297353CC}">
                <c16:uniqueId val="{00000009-6FC1-41FB-9314-E732F060FBA1}"/>
              </c:ext>
            </c:extLst>
          </c:dPt>
          <c:dPt>
            <c:idx val="5"/>
            <c:bubble3D val="0"/>
            <c:spPr>
              <a:solidFill>
                <a:srgbClr val="FFFFFF">
                  <a:lumMod val="6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B-6FC1-41FB-9314-E732F060FBA1}"/>
              </c:ext>
            </c:extLst>
          </c:dPt>
          <c:dLbls>
            <c:dLbl>
              <c:idx val="4"/>
              <c:layout>
                <c:manualLayout>
                  <c:x val="6.1728395061728392E-3"/>
                  <c:y val="0.21022990792391166"/>
                </c:manualLayout>
              </c:layout>
              <c:numFmt formatCode="#,##0.0&quot;%&quot;" sourceLinked="0"/>
              <c:spPr>
                <a:noFill/>
                <a:ln w="28575">
                  <a:noFill/>
                </a:ln>
                <a:effectLst/>
              </c:spPr>
              <c:txPr>
                <a:bodyPr rot="0" vert="horz"/>
                <a:lstStyle/>
                <a:p>
                  <a:pPr algn="ctr">
                    <a:defRPr>
                      <a:solidFill>
                        <a:srgbClr val="BE1C37"/>
                      </a:solidFill>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FC1-41FB-9314-E732F060FBA1}"/>
                </c:ext>
              </c:extLst>
            </c:dLbl>
            <c:numFmt formatCode="#,##0.0&quot;%&quot;" sourceLinked="0"/>
            <c:spPr>
              <a:noFill/>
              <a:ln w="28575">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Excellent  </c:v>
                </c:pt>
                <c:pt idx="1">
                  <c:v>Very Good  </c:v>
                </c:pt>
                <c:pt idx="2">
                  <c:v>Good  </c:v>
                </c:pt>
                <c:pt idx="3">
                  <c:v>Fair  </c:v>
                </c:pt>
                <c:pt idx="4">
                  <c:v>Poor  </c:v>
                </c:pt>
              </c:strCache>
            </c:strRef>
          </c:cat>
          <c:val>
            <c:numRef>
              <c:f>Sheet1!$B$2:$B$6</c:f>
              <c:numCache>
                <c:formatCode>General</c:formatCode>
                <c:ptCount val="5"/>
                <c:pt idx="0">
                  <c:v>10.7</c:v>
                </c:pt>
                <c:pt idx="1">
                  <c:v>34.799999999999997</c:v>
                </c:pt>
                <c:pt idx="2">
                  <c:v>37.200000000000003</c:v>
                </c:pt>
                <c:pt idx="3">
                  <c:v>14</c:v>
                </c:pt>
                <c:pt idx="4">
                  <c:v>3.4</c:v>
                </c:pt>
              </c:numCache>
            </c:numRef>
          </c:val>
          <c:extLst>
            <c:ext xmlns:c16="http://schemas.microsoft.com/office/drawing/2014/chart" uri="{C3380CC4-5D6E-409C-BE32-E72D297353CC}">
              <c16:uniqueId val="{0000000C-6FC1-41FB-9314-E732F060FBA1}"/>
            </c:ext>
          </c:extLst>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500" b="0">
                <a:solidFill>
                  <a:schemeClr val="accent1">
                    <a:lumMod val="75000"/>
                  </a:schemeClr>
                </a:solidFill>
                <a:latin typeface="Arial" panose="020B0604020202020204" pitchFamily="34" charset="0"/>
                <a:cs typeface="Arial" panose="020B0604020202020204" pitchFamily="34" charset="0"/>
              </a:defRPr>
            </a:pPr>
            <a:endParaRPr lang="en-US"/>
          </a:p>
        </c:txPr>
      </c:legendEntry>
      <c:legendEntry>
        <c:idx val="1"/>
        <c:txPr>
          <a:bodyPr/>
          <a:lstStyle/>
          <a:p>
            <a:pPr>
              <a:defRPr sz="1500" b="0">
                <a:solidFill>
                  <a:schemeClr val="accent4">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defRPr sz="1500" b="0">
                <a:solidFill>
                  <a:schemeClr val="accent5">
                    <a:lumMod val="75000"/>
                  </a:schemeClr>
                </a:solidFill>
                <a:latin typeface="Arial" panose="020B0604020202020204" pitchFamily="34" charset="0"/>
                <a:cs typeface="Arial" panose="020B0604020202020204" pitchFamily="34" charset="0"/>
              </a:defRPr>
            </a:pPr>
            <a:endParaRPr lang="en-US"/>
          </a:p>
        </c:txPr>
      </c:legendEntry>
      <c:legendEntry>
        <c:idx val="3"/>
        <c:txPr>
          <a:bodyPr/>
          <a:lstStyle/>
          <a:p>
            <a:pPr>
              <a:defRPr sz="1500" b="0">
                <a:solidFill>
                  <a:schemeClr val="accent3">
                    <a:lumMod val="50000"/>
                  </a:schemeClr>
                </a:solidFill>
                <a:latin typeface="Arial" panose="020B0604020202020204" pitchFamily="34" charset="0"/>
                <a:cs typeface="Arial" panose="020B0604020202020204" pitchFamily="34" charset="0"/>
              </a:defRPr>
            </a:pPr>
            <a:endParaRPr lang="en-US"/>
          </a:p>
        </c:txPr>
      </c:legendEntry>
      <c:legendEntry>
        <c:idx val="4"/>
        <c:txPr>
          <a:bodyPr/>
          <a:lstStyle/>
          <a:p>
            <a:pPr>
              <a:defRPr sz="1500" b="0">
                <a:solidFill>
                  <a:schemeClr val="accent2"/>
                </a:solidFill>
                <a:latin typeface="Arial" panose="020B0604020202020204" pitchFamily="34" charset="0"/>
                <a:cs typeface="Arial" panose="020B0604020202020204" pitchFamily="34" charset="0"/>
              </a:defRPr>
            </a:pPr>
            <a:endParaRPr lang="en-US"/>
          </a:p>
        </c:txPr>
      </c:legendEntry>
      <c:layout>
        <c:manualLayout>
          <c:xMode val="edge"/>
          <c:yMode val="edge"/>
          <c:x val="0.73998566151453293"/>
          <c:y val="4.9460487744027941E-2"/>
          <c:w val="0.25847112860892396"/>
          <c:h val="0.90173614077363529"/>
        </c:manualLayout>
      </c:layout>
      <c:overlay val="0"/>
      <c:txPr>
        <a:bodyPr/>
        <a:lstStyle/>
        <a:p>
          <a:pPr>
            <a:defRPr sz="15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400" b="1">
          <a:latin typeface="Arial Narrow" panose="020B060602020203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A612-4153-A61F-064D600116E1}"/>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A612-4153-A61F-064D600116E1}"/>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A612-4153-A61F-064D600116E1}"/>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A612-4153-A61F-064D600116E1}"/>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A612-4153-A61F-064D600116E1}"/>
              </c:ext>
            </c:extLst>
          </c:dPt>
          <c:dLbls>
            <c:dLbl>
              <c:idx val="4"/>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612-4153-A61F-064D600116E1}"/>
                </c:ext>
              </c:extLst>
            </c:dLbl>
            <c:dLbl>
              <c:idx val="5"/>
              <c:numFmt formatCode="0.0&quot;%&quot;" sourceLinked="0"/>
              <c:spPr>
                <a:noFill/>
                <a:ln w="28575">
                  <a:solidFill>
                    <a:srgbClr val="A5D867">
                      <a:lumMod val="75000"/>
                    </a:srgbClr>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E46C-4B0F-9FBC-0E04EF6069CE}"/>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71.7</c:v>
                </c:pt>
                <c:pt idx="1">
                  <c:v>72.599999999999994</c:v>
                </c:pt>
                <c:pt idx="2">
                  <c:v>71.099999999999994</c:v>
                </c:pt>
                <c:pt idx="3">
                  <c:v>71.599999999999994</c:v>
                </c:pt>
                <c:pt idx="4">
                  <c:v>80.2</c:v>
                </c:pt>
                <c:pt idx="5">
                  <c:v>65.3</c:v>
                </c:pt>
              </c:numCache>
            </c:numRef>
          </c:val>
          <c:extLst>
            <c:ext xmlns:c16="http://schemas.microsoft.com/office/drawing/2014/chart" uri="{C3380CC4-5D6E-409C-BE32-E72D297353CC}">
              <c16:uniqueId val="{0000000E-A612-4153-A61F-064D600116E1}"/>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5505-4409-BCCA-ECFECD6DB2FA}"/>
                </c:ext>
              </c:extLst>
            </c:dLbl>
            <c:dLbl>
              <c:idx val="1"/>
              <c:layout>
                <c:manualLayout>
                  <c:x val="-0.12519354806102748"/>
                  <c:y val="-6.3387923545128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3A-40D2-97A9-70DD1AAA8BB2}"/>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505-4409-BCCA-ECFECD6DB2FA}"/>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79.5</c:v>
                </c:pt>
                <c:pt idx="1">
                  <c:v>71.400000000000006</c:v>
                </c:pt>
                <c:pt idx="2">
                  <c:v>66.3</c:v>
                </c:pt>
                <c:pt idx="3">
                  <c:v>71.599999999999994</c:v>
                </c:pt>
              </c:numCache>
            </c:numRef>
          </c:val>
          <c:smooth val="0"/>
          <c:extLst>
            <c:ext xmlns:c16="http://schemas.microsoft.com/office/drawing/2014/chart" uri="{C3380CC4-5D6E-409C-BE32-E72D297353CC}">
              <c16:uniqueId val="{00000000-BFFF-48DF-A20C-23882464BDBA}"/>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86A2-4B66-99C7-9D79D36692A3}"/>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86A2-4B66-99C7-9D79D36692A3}"/>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86A2-4B66-99C7-9D79D36692A3}"/>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86A2-4B66-99C7-9D79D36692A3}"/>
              </c:ext>
            </c:extLst>
          </c:dPt>
          <c:dPt>
            <c:idx val="4"/>
            <c:invertIfNegative val="0"/>
            <c:bubble3D val="0"/>
            <c:extLst>
              <c:ext xmlns:c16="http://schemas.microsoft.com/office/drawing/2014/chart" uri="{C3380CC4-5D6E-409C-BE32-E72D297353CC}">
                <c16:uniqueId val="{00000009-86A2-4B66-99C7-9D79D36692A3}"/>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17.600000000000001</c:v>
                </c:pt>
                <c:pt idx="1">
                  <c:v>17.600000000000001</c:v>
                </c:pt>
                <c:pt idx="2">
                  <c:v>13.1</c:v>
                </c:pt>
                <c:pt idx="3">
                  <c:v>15</c:v>
                </c:pt>
                <c:pt idx="4">
                  <c:v>15.6</c:v>
                </c:pt>
              </c:numCache>
            </c:numRef>
          </c:val>
          <c:extLst>
            <c:ext xmlns:c16="http://schemas.microsoft.com/office/drawing/2014/chart" uri="{C3380CC4-5D6E-409C-BE32-E72D297353CC}">
              <c16:uniqueId val="{0000000D-86A2-4B66-99C7-9D79D36692A3}"/>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D50E-4DF9-A0BA-2F3EED28A92E}"/>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50E-4DF9-A0BA-2F3EED28A92E}"/>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4.3</c:v>
                </c:pt>
                <c:pt idx="1">
                  <c:v>11</c:v>
                </c:pt>
                <c:pt idx="2">
                  <c:v>11.4</c:v>
                </c:pt>
                <c:pt idx="3">
                  <c:v>15</c:v>
                </c:pt>
              </c:numCache>
            </c:numRef>
          </c:val>
          <c:smooth val="0"/>
          <c:extLst>
            <c:ext xmlns:c16="http://schemas.microsoft.com/office/drawing/2014/chart" uri="{C3380CC4-5D6E-409C-BE32-E72D297353CC}">
              <c16:uniqueId val="{00000000-F7E4-4AF3-A7A4-4A0E795CD9B3}"/>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07679595606103"/>
          <c:y val="4.8803371482336641E-2"/>
          <c:w val="0.36786271507728202"/>
          <c:h val="0.8948850460380442"/>
        </c:manualLayout>
      </c:layout>
      <c:doughnutChart>
        <c:varyColors val="1"/>
        <c:ser>
          <c:idx val="0"/>
          <c:order val="0"/>
          <c:tx>
            <c:strRef>
              <c:f>Sheet1!$B$1</c:f>
              <c:strCache>
                <c:ptCount val="1"/>
                <c:pt idx="0">
                  <c:v>Column1</c:v>
                </c:pt>
              </c:strCache>
            </c:strRef>
          </c:tx>
          <c:spPr>
            <a:solidFill>
              <a:srgbClr val="B71234"/>
            </a:solidFill>
            <a:ln w="28575">
              <a:solidFill>
                <a:srgbClr val="FFFFFF"/>
              </a:solidFill>
            </a:ln>
            <a:scene3d>
              <a:camera prst="orthographicFront"/>
              <a:lightRig rig="threePt" dir="t"/>
            </a:scene3d>
          </c:spPr>
          <c:dPt>
            <c:idx val="0"/>
            <c:bubble3D val="0"/>
            <c:spPr>
              <a:solidFill>
                <a:srgbClr val="BE1C37"/>
              </a:solidFill>
              <a:ln w="28575">
                <a:solidFill>
                  <a:srgbClr val="FFFFFF"/>
                </a:solidFill>
              </a:ln>
              <a:scene3d>
                <a:camera prst="orthographicFront"/>
                <a:lightRig rig="threePt" dir="t"/>
              </a:scene3d>
            </c:spPr>
            <c:extLst>
              <c:ext xmlns:c16="http://schemas.microsoft.com/office/drawing/2014/chart" uri="{C3380CC4-5D6E-409C-BE32-E72D297353CC}">
                <c16:uniqueId val="{00000001-099E-4E4B-AD80-F66D48532D86}"/>
              </c:ext>
            </c:extLst>
          </c:dPt>
          <c:dPt>
            <c:idx val="1"/>
            <c:bubble3D val="0"/>
            <c:explosion val="7"/>
            <c:spPr>
              <a:solidFill>
                <a:srgbClr val="ECC182">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3-099E-4E4B-AD80-F66D48532D86}"/>
              </c:ext>
            </c:extLst>
          </c:dPt>
          <c:dPt>
            <c:idx val="2"/>
            <c:bubble3D val="0"/>
            <c:spPr>
              <a:solidFill>
                <a:srgbClr val="93509E"/>
              </a:solidFill>
              <a:ln w="28575">
                <a:solidFill>
                  <a:srgbClr val="FFFFFF"/>
                </a:solidFill>
              </a:ln>
              <a:scene3d>
                <a:camera prst="orthographicFront"/>
                <a:lightRig rig="threePt" dir="t"/>
              </a:scene3d>
            </c:spPr>
            <c:extLst>
              <c:ext xmlns:c16="http://schemas.microsoft.com/office/drawing/2014/chart" uri="{C3380CC4-5D6E-409C-BE32-E72D297353CC}">
                <c16:uniqueId val="{00000005-099E-4E4B-AD80-F66D48532D86}"/>
              </c:ext>
            </c:extLst>
          </c:dPt>
          <c:dPt>
            <c:idx val="3"/>
            <c:bubble3D val="0"/>
            <c:spPr>
              <a:solidFill>
                <a:srgbClr val="A5D867">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7-099E-4E4B-AD80-F66D48532D86}"/>
              </c:ext>
            </c:extLst>
          </c:dPt>
          <c:dPt>
            <c:idx val="4"/>
            <c:bubble3D val="0"/>
            <c:spPr>
              <a:solidFill>
                <a:srgbClr val="5A85D7"/>
              </a:solidFill>
              <a:ln w="28575">
                <a:solidFill>
                  <a:srgbClr val="FFFFFF"/>
                </a:solidFill>
              </a:ln>
              <a:scene3d>
                <a:camera prst="orthographicFront"/>
                <a:lightRig rig="threePt" dir="t"/>
              </a:scene3d>
            </c:spPr>
            <c:extLst>
              <c:ext xmlns:c16="http://schemas.microsoft.com/office/drawing/2014/chart" uri="{C3380CC4-5D6E-409C-BE32-E72D297353CC}">
                <c16:uniqueId val="{00000009-099E-4E4B-AD80-F66D48532D86}"/>
              </c:ext>
            </c:extLst>
          </c:dPt>
          <c:dPt>
            <c:idx val="5"/>
            <c:bubble3D val="0"/>
            <c:spPr>
              <a:solidFill>
                <a:srgbClr val="C193C8"/>
              </a:solidFill>
              <a:ln w="28575">
                <a:solidFill>
                  <a:srgbClr val="FFFFFF"/>
                </a:solidFill>
              </a:ln>
              <a:scene3d>
                <a:camera prst="orthographicFront"/>
                <a:lightRig rig="threePt" dir="t"/>
              </a:scene3d>
            </c:spPr>
            <c:extLst>
              <c:ext xmlns:c16="http://schemas.microsoft.com/office/drawing/2014/chart" uri="{C3380CC4-5D6E-409C-BE32-E72D297353CC}">
                <c16:uniqueId val="{00000015-160E-4BDD-BEC0-FEBF0218B7E4}"/>
              </c:ext>
            </c:extLst>
          </c:dPt>
          <c:dPt>
            <c:idx val="6"/>
            <c:bubble3D val="0"/>
            <c:spPr>
              <a:solidFill>
                <a:srgbClr val="9CB6E7"/>
              </a:solidFill>
              <a:ln w="28575">
                <a:solidFill>
                  <a:srgbClr val="FFFFFF"/>
                </a:solidFill>
              </a:ln>
              <a:scene3d>
                <a:camera prst="orthographicFront"/>
                <a:lightRig rig="threePt" dir="t"/>
              </a:scene3d>
            </c:spPr>
            <c:extLst>
              <c:ext xmlns:c16="http://schemas.microsoft.com/office/drawing/2014/chart" uri="{C3380CC4-5D6E-409C-BE32-E72D297353CC}">
                <c16:uniqueId val="{0000000D-2754-425E-A975-79B3FCB3F9C3}"/>
              </c:ext>
            </c:extLst>
          </c:dPt>
          <c:dPt>
            <c:idx val="7"/>
            <c:bubble3D val="0"/>
            <c:spPr>
              <a:solidFill>
                <a:srgbClr val="A6A6A6"/>
              </a:solidFill>
              <a:ln w="28575">
                <a:solidFill>
                  <a:srgbClr val="FFFFFF"/>
                </a:solidFill>
              </a:ln>
              <a:scene3d>
                <a:camera prst="orthographicFront"/>
                <a:lightRig rig="threePt" dir="t"/>
              </a:scene3d>
            </c:spPr>
            <c:extLst>
              <c:ext xmlns:c16="http://schemas.microsoft.com/office/drawing/2014/chart" uri="{C3380CC4-5D6E-409C-BE32-E72D297353CC}">
                <c16:uniqueId val="{0000000C-2754-425E-A975-79B3FCB3F9C3}"/>
              </c:ext>
            </c:extLst>
          </c:dPt>
          <c:dLbls>
            <c:dLbl>
              <c:idx val="2"/>
              <c:numFmt formatCode="#,##0.0&quot;%&quot;" sourceLinked="0"/>
              <c:spPr>
                <a:noFill/>
                <a:ln w="28575">
                  <a:noFill/>
                </a:ln>
                <a:effectLst/>
              </c:spPr>
              <c:txPr>
                <a:bodyPr rot="0" vert="horz"/>
                <a:lstStyle/>
                <a:p>
                  <a:pPr algn="ctr">
                    <a:defRPr sz="12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9E-4E4B-AD80-F66D48532D86}"/>
                </c:ext>
              </c:extLst>
            </c:dLbl>
            <c:dLbl>
              <c:idx val="3"/>
              <c:numFmt formatCode="#,##0.0&quot;%&quot;" sourceLinked="0"/>
              <c:spPr>
                <a:noFill/>
                <a:ln w="28575">
                  <a:noFill/>
                </a:ln>
                <a:effectLst/>
              </c:spPr>
              <c:txPr>
                <a:bodyPr rot="0" vert="horz"/>
                <a:lstStyle/>
                <a:p>
                  <a:pPr algn="ctr">
                    <a:defRPr sz="11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9E-4E4B-AD80-F66D48532D86}"/>
                </c:ext>
              </c:extLst>
            </c:dLbl>
            <c:dLbl>
              <c:idx val="4"/>
              <c:numFmt formatCode="#,##0.0&quot;%&quot;" sourceLinked="0"/>
              <c:spPr>
                <a:noFill/>
                <a:ln w="28575">
                  <a:noFill/>
                </a:ln>
                <a:effectLst/>
              </c:spPr>
              <c:txPr>
                <a:bodyPr rot="0" vert="horz"/>
                <a:lstStyle/>
                <a:p>
                  <a:pPr algn="ctr">
                    <a:defRPr sz="11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9E-4E4B-AD80-F66D48532D86}"/>
                </c:ext>
              </c:extLst>
            </c:dLbl>
            <c:dLbl>
              <c:idx val="5"/>
              <c:numFmt formatCode="#,##0.0&quot;%&quot;" sourceLinked="0"/>
              <c:spPr>
                <a:noFill/>
                <a:ln w="28575">
                  <a:noFill/>
                </a:ln>
                <a:effectLst/>
              </c:spPr>
              <c:txPr>
                <a:bodyPr rot="0" vert="horz"/>
                <a:lstStyle/>
                <a:p>
                  <a:pPr algn="ct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60E-4BDD-BEC0-FEBF0218B7E4}"/>
                </c:ext>
              </c:extLst>
            </c:dLbl>
            <c:dLbl>
              <c:idx val="6"/>
              <c:numFmt formatCode="#,##0.0&quot;%&quot;" sourceLinked="0"/>
              <c:spPr>
                <a:noFill/>
                <a:ln w="28575">
                  <a:noFill/>
                </a:ln>
                <a:effectLst/>
              </c:spPr>
              <c:txPr>
                <a:bodyPr rot="0" vert="horz"/>
                <a:lstStyle/>
                <a:p>
                  <a:pPr algn="ctr">
                    <a:defRPr sz="9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54-425E-A975-79B3FCB3F9C3}"/>
                </c:ext>
              </c:extLst>
            </c:dLbl>
            <c:numFmt formatCode="#,##0.0&quot;%&quot;" sourceLinked="0"/>
            <c:spPr>
              <a:noFill/>
              <a:ln w="28575">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Sheet1!$A$2:$A$9</c:f>
              <c:strCache>
                <c:ptCount val="8"/>
                <c:pt idx="0">
                  <c:v>Heart Disease</c:v>
                </c:pt>
                <c:pt idx="1">
                  <c:v>Cancer</c:v>
                </c:pt>
                <c:pt idx="2">
                  <c:v>Stroke</c:v>
                </c:pt>
                <c:pt idx="3">
                  <c:v>Alzheimer's Disease</c:v>
                </c:pt>
                <c:pt idx="4">
                  <c:v>Unintentional Injuries</c:v>
                </c:pt>
                <c:pt idx="5">
                  <c:v>Lung Disease</c:v>
                </c:pt>
                <c:pt idx="6">
                  <c:v>Diabetes </c:v>
                </c:pt>
                <c:pt idx="7">
                  <c:v>Other </c:v>
                </c:pt>
              </c:strCache>
            </c:strRef>
          </c:cat>
          <c:val>
            <c:numRef>
              <c:f>Sheet1!$B$2:$B$9</c:f>
              <c:numCache>
                <c:formatCode>General</c:formatCode>
                <c:ptCount val="8"/>
                <c:pt idx="0">
                  <c:v>24</c:v>
                </c:pt>
                <c:pt idx="1">
                  <c:v>21.8</c:v>
                </c:pt>
                <c:pt idx="2">
                  <c:v>5</c:v>
                </c:pt>
                <c:pt idx="3">
                  <c:v>4.5999999999999996</c:v>
                </c:pt>
                <c:pt idx="4">
                  <c:v>4.5999999999999996</c:v>
                </c:pt>
                <c:pt idx="5">
                  <c:v>4.0999999999999996</c:v>
                </c:pt>
                <c:pt idx="6">
                  <c:v>3.4</c:v>
                </c:pt>
                <c:pt idx="7">
                  <c:v>32.4</c:v>
                </c:pt>
              </c:numCache>
            </c:numRef>
          </c:val>
          <c:extLst>
            <c:ext xmlns:c16="http://schemas.microsoft.com/office/drawing/2014/chart" uri="{C3380CC4-5D6E-409C-BE32-E72D297353CC}">
              <c16:uniqueId val="{0000000A-099E-4E4B-AD80-F66D48532D86}"/>
            </c:ext>
          </c:extLst>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500" b="0">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defRPr sz="2400" b="1">
                <a:solidFill>
                  <a:schemeClr val="accent3">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defRPr sz="1500" b="0">
                <a:solidFill>
                  <a:schemeClr val="accent5">
                    <a:lumMod val="75000"/>
                  </a:schemeClr>
                </a:solidFill>
                <a:latin typeface="Arial" panose="020B0604020202020204" pitchFamily="34" charset="0"/>
                <a:cs typeface="Arial" panose="020B0604020202020204" pitchFamily="34" charset="0"/>
              </a:defRPr>
            </a:pPr>
            <a:endParaRPr lang="en-US"/>
          </a:p>
        </c:txPr>
      </c:legendEntry>
      <c:legendEntry>
        <c:idx val="3"/>
        <c:txPr>
          <a:bodyPr/>
          <a:lstStyle/>
          <a:p>
            <a:pPr>
              <a:defRPr sz="1500" b="0">
                <a:solidFill>
                  <a:schemeClr val="accent4">
                    <a:lumMod val="50000"/>
                  </a:schemeClr>
                </a:solidFill>
                <a:latin typeface="Arial" panose="020B0604020202020204" pitchFamily="34" charset="0"/>
                <a:cs typeface="Arial" panose="020B0604020202020204" pitchFamily="34" charset="0"/>
              </a:defRPr>
            </a:pPr>
            <a:endParaRPr lang="en-US"/>
          </a:p>
        </c:txPr>
      </c:legendEntry>
      <c:legendEntry>
        <c:idx val="4"/>
        <c:txPr>
          <a:bodyPr/>
          <a:lstStyle/>
          <a:p>
            <a:pPr>
              <a:defRPr sz="1500" b="0">
                <a:solidFill>
                  <a:schemeClr val="accent1">
                    <a:lumMod val="75000"/>
                  </a:schemeClr>
                </a:solidFill>
                <a:latin typeface="Arial" panose="020B0604020202020204" pitchFamily="34" charset="0"/>
                <a:cs typeface="Arial" panose="020B0604020202020204" pitchFamily="34" charset="0"/>
              </a:defRPr>
            </a:pPr>
            <a:endParaRPr lang="en-US"/>
          </a:p>
        </c:txPr>
      </c:legendEntry>
      <c:legendEntry>
        <c:idx val="5"/>
        <c:txPr>
          <a:bodyPr/>
          <a:lstStyle/>
          <a:p>
            <a:pPr>
              <a:defRPr sz="1500" b="0">
                <a:solidFill>
                  <a:srgbClr val="C193C8"/>
                </a:solidFill>
                <a:latin typeface="Arial" panose="020B0604020202020204" pitchFamily="34" charset="0"/>
                <a:cs typeface="Arial" panose="020B0604020202020204" pitchFamily="34" charset="0"/>
              </a:defRPr>
            </a:pPr>
            <a:endParaRPr lang="en-US"/>
          </a:p>
        </c:txPr>
      </c:legendEntry>
      <c:legendEntry>
        <c:idx val="6"/>
        <c:txPr>
          <a:bodyPr/>
          <a:lstStyle/>
          <a:p>
            <a:pPr>
              <a:defRPr sz="1500" b="0">
                <a:solidFill>
                  <a:srgbClr val="9CB6E7"/>
                </a:solidFill>
                <a:latin typeface="Arial" panose="020B0604020202020204" pitchFamily="34" charset="0"/>
                <a:cs typeface="Arial" panose="020B0604020202020204" pitchFamily="34" charset="0"/>
              </a:defRPr>
            </a:pPr>
            <a:endParaRPr lang="en-US"/>
          </a:p>
        </c:txPr>
      </c:legendEntry>
      <c:layout>
        <c:manualLayout>
          <c:xMode val="edge"/>
          <c:yMode val="edge"/>
          <c:x val="0.73998566151453293"/>
          <c:y val="4.9460487744027941E-2"/>
          <c:w val="0.25847112860892396"/>
          <c:h val="0.90173614077363529"/>
        </c:manualLayout>
      </c:layout>
      <c:overlay val="0"/>
      <c:txPr>
        <a:bodyPr/>
        <a:lstStyle/>
        <a:p>
          <a:pPr>
            <a:defRPr sz="15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400" b="1">
          <a:latin typeface="Arial Narrow" panose="020B0606020202030204"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9B02-44C3-89D3-6A14ACD07513}"/>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9B02-44C3-89D3-6A14ACD07513}"/>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9B02-44C3-89D3-6A14ACD07513}"/>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9B02-44C3-89D3-6A14ACD07513}"/>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9B02-44C3-89D3-6A14ACD07513}"/>
              </c:ext>
            </c:extLst>
          </c:dPt>
          <c:dLbls>
            <c:dLbl>
              <c:idx val="4"/>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9B02-44C3-89D3-6A14ACD07513}"/>
                </c:ext>
              </c:extLst>
            </c:dLbl>
            <c:dLbl>
              <c:idx val="5"/>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E2FD-4432-9A89-E7C5EF6AE71D}"/>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278.8</c:v>
                </c:pt>
                <c:pt idx="1">
                  <c:v>271.39999999999998</c:v>
                </c:pt>
                <c:pt idx="2">
                  <c:v>240.7</c:v>
                </c:pt>
                <c:pt idx="3">
                  <c:v>254</c:v>
                </c:pt>
                <c:pt idx="4">
                  <c:v>182.3</c:v>
                </c:pt>
                <c:pt idx="5">
                  <c:v>182.5</c:v>
                </c:pt>
              </c:numCache>
            </c:numRef>
          </c:val>
          <c:extLst>
            <c:ext xmlns:c16="http://schemas.microsoft.com/office/drawing/2014/chart" uri="{C3380CC4-5D6E-409C-BE32-E72D297353CC}">
              <c16:uniqueId val="{0000000E-9B02-44C3-89D3-6A14ACD07513}"/>
            </c:ext>
          </c:extLst>
        </c:ser>
        <c:dLbls>
          <c:showLegendKey val="0"/>
          <c:showVal val="0"/>
          <c:showCatName val="0"/>
          <c:showSerName val="0"/>
          <c:showPercent val="0"/>
          <c:showBubbleSize val="0"/>
        </c:dLbls>
        <c:gapWidth val="25"/>
        <c:axId val="104042880"/>
        <c:axId val="104041088"/>
      </c:barChart>
      <c:valAx>
        <c:axId val="104041088"/>
        <c:scaling>
          <c:orientation val="minMax"/>
          <c:min val="0"/>
        </c:scaling>
        <c:delete val="1"/>
        <c:axPos val="l"/>
        <c:numFmt formatCode="#,##0"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7190-41E1-B3A8-C861D9DE122E}"/>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7190-41E1-B3A8-C861D9DE122E}"/>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7190-41E1-B3A8-C861D9DE122E}"/>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7190-41E1-B3A8-C861D9DE122E}"/>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7190-41E1-B3A8-C861D9DE122E}"/>
              </c:ext>
            </c:extLst>
          </c:dPt>
          <c:dLbls>
            <c:dLbl>
              <c:idx val="5"/>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6D85-46B0-8E63-BD33FE11EF2B}"/>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14.4</c:v>
                </c:pt>
                <c:pt idx="1">
                  <c:v>11.5</c:v>
                </c:pt>
                <c:pt idx="2">
                  <c:v>13</c:v>
                </c:pt>
                <c:pt idx="3">
                  <c:v>13</c:v>
                </c:pt>
                <c:pt idx="4">
                  <c:v>11.9</c:v>
                </c:pt>
                <c:pt idx="5">
                  <c:v>7.4</c:v>
                </c:pt>
              </c:numCache>
            </c:numRef>
          </c:val>
          <c:extLst>
            <c:ext xmlns:c16="http://schemas.microsoft.com/office/drawing/2014/chart" uri="{C3380CC4-5D6E-409C-BE32-E72D297353CC}">
              <c16:uniqueId val="{0000000E-7190-41E1-B3A8-C861D9DE122E}"/>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4F4-4537-8BE9-94B65D137114}"/>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54F4-4537-8BE9-94B65D137114}"/>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8.3000000000000007</c:v>
                </c:pt>
                <c:pt idx="1">
                  <c:v>8.6999999999999993</c:v>
                </c:pt>
                <c:pt idx="2">
                  <c:v>12.7</c:v>
                </c:pt>
                <c:pt idx="3">
                  <c:v>13</c:v>
                </c:pt>
              </c:numCache>
            </c:numRef>
          </c:val>
          <c:smooth val="0"/>
          <c:extLst>
            <c:ext xmlns:c16="http://schemas.microsoft.com/office/drawing/2014/chart" uri="{C3380CC4-5D6E-409C-BE32-E72D297353CC}">
              <c16:uniqueId val="{00000000-B51F-42A8-B5C0-F9A2905509A7}"/>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8342905317025342E-2"/>
          <c:w val="1"/>
          <c:h val="0.8325355612816339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quot;%&quot;" sourceLinked="0"/>
              <c:spPr>
                <a:noFill/>
                <a:ln w="28575">
                  <a:solidFill>
                    <a:srgbClr val="A5D867">
                      <a:lumMod val="75000"/>
                    </a:srgbClr>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FE5-4774-B786-D98C1C542921}"/>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Area</c:v>
                </c:pt>
                <c:pt idx="1">
                  <c:v>US</c:v>
                </c:pt>
              </c:strCache>
            </c:strRef>
          </c:cat>
          <c:val>
            <c:numRef>
              <c:f>Sheet1!$B$2:$B$3</c:f>
              <c:numCache>
                <c:formatCode>General</c:formatCode>
                <c:ptCount val="2"/>
                <c:pt idx="0">
                  <c:v>79.2</c:v>
                </c:pt>
                <c:pt idx="1">
                  <c:v>64</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4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8342905317025342E-2"/>
          <c:w val="1"/>
          <c:h val="0.8325355612816339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4CC-4383-ACD2-7FA703553C74}"/>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Area</c:v>
                </c:pt>
                <c:pt idx="1">
                  <c:v>US</c:v>
                </c:pt>
              </c:strCache>
            </c:strRef>
          </c:cat>
          <c:val>
            <c:numRef>
              <c:f>Sheet1!$B$2:$B$3</c:f>
              <c:numCache>
                <c:formatCode>General</c:formatCode>
                <c:ptCount val="2"/>
                <c:pt idx="0">
                  <c:v>68.599999999999994</c:v>
                </c:pt>
                <c:pt idx="1">
                  <c:v>75.400000000000006</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4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232D-4429-89DD-807E1D87DAD4}"/>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232D-4429-89DD-807E1D87DAD4}"/>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232D-4429-89DD-807E1D87DAD4}"/>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232D-4429-89DD-807E1D87DAD4}"/>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232D-4429-89DD-807E1D87DAD4}"/>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17.100000000000001</c:v>
                </c:pt>
                <c:pt idx="1">
                  <c:v>15.9</c:v>
                </c:pt>
                <c:pt idx="2">
                  <c:v>18.100000000000001</c:v>
                </c:pt>
                <c:pt idx="3">
                  <c:v>17.399999999999999</c:v>
                </c:pt>
                <c:pt idx="4">
                  <c:v>18.100000000000001</c:v>
                </c:pt>
                <c:pt idx="5">
                  <c:v>15.7</c:v>
                </c:pt>
              </c:numCache>
            </c:numRef>
          </c:val>
          <c:extLst>
            <c:ext xmlns:c16="http://schemas.microsoft.com/office/drawing/2014/chart" uri="{C3380CC4-5D6E-409C-BE32-E72D297353CC}">
              <c16:uniqueId val="{0000000E-232D-4429-89DD-807E1D87DAD4}"/>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8342905317025342E-2"/>
          <c:w val="1"/>
          <c:h val="0.8325355612816339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Area</c:v>
                </c:pt>
                <c:pt idx="1">
                  <c:v>US</c:v>
                </c:pt>
              </c:strCache>
            </c:strRef>
          </c:cat>
          <c:val>
            <c:numRef>
              <c:f>Sheet1!$B$2:$B$3</c:f>
              <c:numCache>
                <c:formatCode>General</c:formatCode>
                <c:ptCount val="2"/>
                <c:pt idx="0">
                  <c:v>71.8</c:v>
                </c:pt>
                <c:pt idx="1">
                  <c:v>71.5</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4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8906-46A2-88C3-D03BBAEC96CC}"/>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8906-46A2-88C3-D03BBAEC96CC}"/>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8906-46A2-88C3-D03BBAEC96CC}"/>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8906-46A2-88C3-D03BBAEC96CC}"/>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8906-46A2-88C3-D03BBAEC96CC}"/>
              </c:ext>
            </c:extLst>
          </c:dPt>
          <c:dLbls>
            <c:dLbl>
              <c:idx val="0"/>
              <c:numFmt formatCode="#,##0.0" sourceLinked="0"/>
              <c:spPr>
                <a:solidFill>
                  <a:srgbClr val="FFFF00"/>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906-46A2-88C3-D03BBAEC96CC}"/>
                </c:ext>
              </c:extLst>
            </c:dLbl>
            <c:dLbl>
              <c:idx val="4"/>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906-46A2-88C3-D03BBAEC96CC}"/>
                </c:ext>
              </c:extLst>
            </c:dLbl>
            <c:dLbl>
              <c:idx val="5"/>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F6FF-4676-A7DB-C5D67074692B}"/>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49</c:v>
                </c:pt>
                <c:pt idx="1">
                  <c:v>39.4</c:v>
                </c:pt>
                <c:pt idx="2">
                  <c:v>32.9</c:v>
                </c:pt>
                <c:pt idx="3">
                  <c:v>37.299999999999997</c:v>
                </c:pt>
                <c:pt idx="4">
                  <c:v>31.8</c:v>
                </c:pt>
                <c:pt idx="5">
                  <c:v>30.5</c:v>
                </c:pt>
              </c:numCache>
            </c:numRef>
          </c:val>
          <c:extLst>
            <c:ext xmlns:c16="http://schemas.microsoft.com/office/drawing/2014/chart" uri="{C3380CC4-5D6E-409C-BE32-E72D297353CC}">
              <c16:uniqueId val="{0000000E-8906-46A2-88C3-D03BBAEC96CC}"/>
            </c:ext>
          </c:extLst>
        </c:ser>
        <c:dLbls>
          <c:showLegendKey val="0"/>
          <c:showVal val="0"/>
          <c:showCatName val="0"/>
          <c:showSerName val="0"/>
          <c:showPercent val="0"/>
          <c:showBubbleSize val="0"/>
        </c:dLbls>
        <c:gapWidth val="25"/>
        <c:axId val="104042880"/>
        <c:axId val="104041088"/>
      </c:barChart>
      <c:valAx>
        <c:axId val="104041088"/>
        <c:scaling>
          <c:orientation val="minMax"/>
          <c:min val="0"/>
        </c:scaling>
        <c:delete val="1"/>
        <c:axPos val="l"/>
        <c:numFmt formatCode="#,##0"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A416-4C6E-A0D8-99195445567D}"/>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A416-4C6E-A0D8-99195445567D}"/>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A416-4C6E-A0D8-99195445567D}"/>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A416-4C6E-A0D8-99195445567D}"/>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A416-4C6E-A0D8-99195445567D}"/>
              </c:ext>
            </c:extLst>
          </c:dPt>
          <c:dLbls>
            <c:dLbl>
              <c:idx val="1"/>
              <c:numFmt formatCode="0.0&quot;%&quot;" sourceLinked="0"/>
              <c:spPr>
                <a:solidFill>
                  <a:srgbClr val="A5D867">
                    <a:lumMod val="40000"/>
                    <a:lumOff val="60000"/>
                  </a:srgbClr>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416-4C6E-A0D8-99195445567D}"/>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17</c:v>
                </c:pt>
                <c:pt idx="1">
                  <c:v>9</c:v>
                </c:pt>
                <c:pt idx="2">
                  <c:v>15.3</c:v>
                </c:pt>
                <c:pt idx="3">
                  <c:v>14.4</c:v>
                </c:pt>
                <c:pt idx="4">
                  <c:v>11.8</c:v>
                </c:pt>
                <c:pt idx="5">
                  <c:v>12.8</c:v>
                </c:pt>
              </c:numCache>
            </c:numRef>
          </c:val>
          <c:extLst>
            <c:ext xmlns:c16="http://schemas.microsoft.com/office/drawing/2014/chart" uri="{C3380CC4-5D6E-409C-BE32-E72D297353CC}">
              <c16:uniqueId val="{0000000E-A416-4C6E-A0D8-99195445567D}"/>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13.9</c:v>
                </c:pt>
                <c:pt idx="1">
                  <c:v>16.5</c:v>
                </c:pt>
                <c:pt idx="2">
                  <c:v>14.9</c:v>
                </c:pt>
                <c:pt idx="3">
                  <c:v>14.4</c:v>
                </c:pt>
              </c:numCache>
            </c:numRef>
          </c:val>
          <c:smooth val="0"/>
          <c:extLst>
            <c:ext xmlns:c16="http://schemas.microsoft.com/office/drawing/2014/chart" uri="{C3380CC4-5D6E-409C-BE32-E72D297353CC}">
              <c16:uniqueId val="{00000000-B0DF-4DA3-A29A-6CC3ABC7263E}"/>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0111791581608E-2"/>
          <c:y val="0"/>
          <c:w val="0.98644988820841839"/>
          <c:h val="0.85023010893113526"/>
        </c:manualLayout>
      </c:layout>
      <c:barChart>
        <c:barDir val="col"/>
        <c:grouping val="clustered"/>
        <c:varyColors val="0"/>
        <c:ser>
          <c:idx val="0"/>
          <c:order val="0"/>
          <c:tx>
            <c:strRef>
              <c:f>Sheet1!$B$1</c:f>
              <c:strCache>
                <c:ptCount val="1"/>
                <c:pt idx="0">
                  <c:v>Column1</c:v>
                </c:pt>
              </c:strCache>
            </c:strRef>
          </c:tx>
          <c:spPr>
            <a:solidFill>
              <a:srgbClr val="D9E8EC"/>
            </a:solidFill>
            <a:ln cap="rnd">
              <a:noFill/>
              <a:round/>
            </a:ln>
            <a:effectLst/>
            <a:scene3d>
              <a:camera prst="orthographicFront"/>
              <a:lightRig rig="threePt" dir="t"/>
            </a:scene3d>
          </c:spPr>
          <c:invertIfNegative val="0"/>
          <c:dPt>
            <c:idx val="0"/>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1-5F23-45A4-B01A-F89646734021}"/>
              </c:ext>
            </c:extLst>
          </c:dPt>
          <c:dPt>
            <c:idx val="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3-5F23-45A4-B01A-F89646734021}"/>
              </c:ext>
            </c:extLst>
          </c:dPt>
          <c:dPt>
            <c:idx val="2"/>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5-5F23-45A4-B01A-F89646734021}"/>
              </c:ext>
            </c:extLst>
          </c:dPt>
          <c:dPt>
            <c:idx val="3"/>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7-5F23-45A4-B01A-F89646734021}"/>
              </c:ext>
            </c:extLst>
          </c:dPt>
          <c:dPt>
            <c:idx val="4"/>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9-5F23-45A4-B01A-F89646734021}"/>
              </c:ext>
            </c:extLst>
          </c:dPt>
          <c:dPt>
            <c:idx val="5"/>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B-5F23-45A4-B01A-F89646734021}"/>
              </c:ext>
            </c:extLst>
          </c:dPt>
          <c:dPt>
            <c:idx val="6"/>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D-5F23-45A4-B01A-F89646734021}"/>
              </c:ext>
            </c:extLst>
          </c:dPt>
          <c:dPt>
            <c:idx val="7"/>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F-5F23-45A4-B01A-F89646734021}"/>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5F23-45A4-B01A-F89646734021}"/>
              </c:ext>
            </c:extLst>
          </c:dPt>
          <c:dPt>
            <c:idx val="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3-5F23-45A4-B01A-F89646734021}"/>
              </c:ext>
            </c:extLst>
          </c:dPt>
          <c:dPt>
            <c:idx val="10"/>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5-5F23-45A4-B01A-F89646734021}"/>
              </c:ext>
            </c:extLst>
          </c:dPt>
          <c:dPt>
            <c:idx val="1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17-5F23-45A4-B01A-F89646734021}"/>
              </c:ext>
            </c:extLst>
          </c:dPt>
          <c:dPt>
            <c:idx val="12"/>
            <c:invertIfNegative val="0"/>
            <c:bubble3D val="0"/>
            <c:spPr>
              <a:solidFill>
                <a:srgbClr val="BE1C37"/>
              </a:solidFill>
              <a:ln cap="rnd">
                <a:noFill/>
                <a:round/>
              </a:ln>
              <a:effectLst/>
              <a:scene3d>
                <a:camera prst="orthographicFront"/>
                <a:lightRig rig="threePt" dir="t"/>
              </a:scene3d>
            </c:spPr>
            <c:extLst>
              <c:ext xmlns:c16="http://schemas.microsoft.com/office/drawing/2014/chart" uri="{C3380CC4-5D6E-409C-BE32-E72D297353CC}">
                <c16:uniqueId val="{00000019-5F23-45A4-B01A-F89646734021}"/>
              </c:ext>
            </c:extLst>
          </c:dPt>
          <c:dLbls>
            <c:dLbl>
              <c:idx val="0"/>
              <c:numFmt formatCode="0.0&quot;%&quot;" sourceLinked="0"/>
              <c:spPr>
                <a:noFill/>
                <a:ln w="28575">
                  <a:noFill/>
                </a:ln>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F23-45A4-B01A-F89646734021}"/>
                </c:ext>
              </c:extLst>
            </c:dLbl>
            <c:dLbl>
              <c:idx val="4"/>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F23-45A4-B01A-F89646734021}"/>
                </c:ext>
              </c:extLst>
            </c:dLbl>
            <c:dLbl>
              <c:idx val="9"/>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5F23-45A4-B01A-F89646734021}"/>
                </c:ext>
              </c:extLst>
            </c:dLbl>
            <c:numFmt formatCode="0.0&quot;%&quot;" sourceLinked="0"/>
            <c:spPr>
              <a:noFill/>
              <a:ln w="28575">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Women</c:v>
                </c:pt>
                <c:pt idx="1">
                  <c:v>Men</c:v>
                </c:pt>
                <c:pt idx="2">
                  <c:v>18 to 39</c:v>
                </c:pt>
                <c:pt idx="3">
                  <c:v>40 to 64</c:v>
                </c:pt>
                <c:pt idx="4">
                  <c:v>65+</c:v>
                </c:pt>
                <c:pt idx="5">
                  <c:v>Very Low Income</c:v>
                </c:pt>
                <c:pt idx="6">
                  <c:v>Low 
Income</c:v>
                </c:pt>
                <c:pt idx="7">
                  <c:v>Mid/High Income</c:v>
                </c:pt>
                <c:pt idx="8">
                  <c:v>White</c:v>
                </c:pt>
                <c:pt idx="9">
                  <c:v>Black</c:v>
                </c:pt>
                <c:pt idx="10">
                  <c:v>Diverse </c:v>
                </c:pt>
                <c:pt idx="11">
                  <c:v>LGBTQ+</c:v>
                </c:pt>
                <c:pt idx="12">
                  <c:v>Total 
Area</c:v>
                </c:pt>
              </c:strCache>
            </c:strRef>
          </c:cat>
          <c:val>
            <c:numRef>
              <c:f>Sheet1!$B$2:$B$14</c:f>
              <c:numCache>
                <c:formatCode>General</c:formatCode>
                <c:ptCount val="13"/>
                <c:pt idx="0">
                  <c:v>13.1</c:v>
                </c:pt>
                <c:pt idx="1">
                  <c:v>15.7</c:v>
                </c:pt>
                <c:pt idx="2">
                  <c:v>8.5</c:v>
                </c:pt>
                <c:pt idx="3">
                  <c:v>12.8</c:v>
                </c:pt>
                <c:pt idx="4">
                  <c:v>24.9</c:v>
                </c:pt>
                <c:pt idx="5">
                  <c:v>16.3</c:v>
                </c:pt>
                <c:pt idx="6">
                  <c:v>15.3</c:v>
                </c:pt>
                <c:pt idx="7">
                  <c:v>13.9</c:v>
                </c:pt>
                <c:pt idx="8">
                  <c:v>14.1</c:v>
                </c:pt>
                <c:pt idx="9">
                  <c:v>21.6</c:v>
                </c:pt>
                <c:pt idx="10">
                  <c:v>11.7</c:v>
                </c:pt>
                <c:pt idx="11">
                  <c:v>8</c:v>
                </c:pt>
                <c:pt idx="12">
                  <c:v>14.4</c:v>
                </c:pt>
              </c:numCache>
            </c:numRef>
          </c:val>
          <c:extLst>
            <c:ext xmlns:c16="http://schemas.microsoft.com/office/drawing/2014/chart" uri="{C3380CC4-5D6E-409C-BE32-E72D297353CC}">
              <c16:uniqueId val="{00000020-5F23-45A4-B01A-F89646734021}"/>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63DC-4439-963F-0300529752FD}"/>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63DC-4439-963F-0300529752FD}"/>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63DC-4439-963F-0300529752FD}"/>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63DC-4439-963F-0300529752FD}"/>
              </c:ext>
            </c:extLst>
          </c:dPt>
          <c:dPt>
            <c:idx val="4"/>
            <c:invertIfNegative val="0"/>
            <c:bubble3D val="0"/>
            <c:extLst>
              <c:ext xmlns:c16="http://schemas.microsoft.com/office/drawing/2014/chart" uri="{C3380CC4-5D6E-409C-BE32-E72D297353CC}">
                <c16:uniqueId val="{00000009-63DC-4439-963F-0300529752FD}"/>
              </c:ext>
            </c:extLst>
          </c:dPt>
          <c:dLbls>
            <c:dLbl>
              <c:idx val="4"/>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63DC-4439-963F-0300529752FD}"/>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38.299999999999997</c:v>
                </c:pt>
                <c:pt idx="1">
                  <c:v>27.3</c:v>
                </c:pt>
                <c:pt idx="2">
                  <c:v>32.4</c:v>
                </c:pt>
                <c:pt idx="3">
                  <c:v>32.700000000000003</c:v>
                </c:pt>
                <c:pt idx="4">
                  <c:v>27.5</c:v>
                </c:pt>
              </c:numCache>
            </c:numRef>
          </c:val>
          <c:extLst>
            <c:ext xmlns:c16="http://schemas.microsoft.com/office/drawing/2014/chart" uri="{C3380CC4-5D6E-409C-BE32-E72D297353CC}">
              <c16:uniqueId val="{0000000D-63DC-4439-963F-0300529752FD}"/>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2791-47C6-ABE3-5491D2210C6F}"/>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791-47C6-ABE3-5491D2210C6F}"/>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25.6</c:v>
                </c:pt>
                <c:pt idx="1">
                  <c:v>24.7</c:v>
                </c:pt>
                <c:pt idx="2">
                  <c:v>27.3</c:v>
                </c:pt>
                <c:pt idx="3">
                  <c:v>32.700000000000003</c:v>
                </c:pt>
              </c:numCache>
            </c:numRef>
          </c:val>
          <c:smooth val="0"/>
          <c:extLst>
            <c:ext xmlns:c16="http://schemas.microsoft.com/office/drawing/2014/chart" uri="{C3380CC4-5D6E-409C-BE32-E72D297353CC}">
              <c16:uniqueId val="{00000000-075C-48A3-B423-749F0171D57D}"/>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0111791581608E-2"/>
          <c:y val="3.7541054986412799E-3"/>
          <c:w val="0.98644988820841839"/>
          <c:h val="0.85023010893113526"/>
        </c:manualLayout>
      </c:layout>
      <c:barChart>
        <c:barDir val="col"/>
        <c:grouping val="clustered"/>
        <c:varyColors val="0"/>
        <c:ser>
          <c:idx val="0"/>
          <c:order val="0"/>
          <c:tx>
            <c:strRef>
              <c:f>Sheet1!$B$1</c:f>
              <c:strCache>
                <c:ptCount val="1"/>
                <c:pt idx="0">
                  <c:v>Column1</c:v>
                </c:pt>
              </c:strCache>
            </c:strRef>
          </c:tx>
          <c:spPr>
            <a:solidFill>
              <a:srgbClr val="D9E8EC"/>
            </a:solidFill>
            <a:ln cap="rnd">
              <a:noFill/>
              <a:round/>
            </a:ln>
            <a:effectLst/>
            <a:scene3d>
              <a:camera prst="orthographicFront"/>
              <a:lightRig rig="threePt" dir="t"/>
            </a:scene3d>
          </c:spPr>
          <c:invertIfNegative val="0"/>
          <c:dPt>
            <c:idx val="0"/>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1-D08C-4DA5-8397-7A63B4BF09E2}"/>
              </c:ext>
            </c:extLst>
          </c:dPt>
          <c:dPt>
            <c:idx val="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3-D08C-4DA5-8397-7A63B4BF09E2}"/>
              </c:ext>
            </c:extLst>
          </c:dPt>
          <c:dPt>
            <c:idx val="2"/>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5-D08C-4DA5-8397-7A63B4BF09E2}"/>
              </c:ext>
            </c:extLst>
          </c:dPt>
          <c:dPt>
            <c:idx val="3"/>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7-D08C-4DA5-8397-7A63B4BF09E2}"/>
              </c:ext>
            </c:extLst>
          </c:dPt>
          <c:dPt>
            <c:idx val="4"/>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9-D08C-4DA5-8397-7A63B4BF09E2}"/>
              </c:ext>
            </c:extLst>
          </c:dPt>
          <c:dPt>
            <c:idx val="5"/>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B-D08C-4DA5-8397-7A63B4BF09E2}"/>
              </c:ext>
            </c:extLst>
          </c:dPt>
          <c:dPt>
            <c:idx val="6"/>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D-D08C-4DA5-8397-7A63B4BF09E2}"/>
              </c:ext>
            </c:extLst>
          </c:dPt>
          <c:dPt>
            <c:idx val="7"/>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F-D08C-4DA5-8397-7A63B4BF09E2}"/>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D08C-4DA5-8397-7A63B4BF09E2}"/>
              </c:ext>
            </c:extLst>
          </c:dPt>
          <c:dPt>
            <c:idx val="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3-D08C-4DA5-8397-7A63B4BF09E2}"/>
              </c:ext>
            </c:extLst>
          </c:dPt>
          <c:dPt>
            <c:idx val="10"/>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5-D08C-4DA5-8397-7A63B4BF09E2}"/>
              </c:ext>
            </c:extLst>
          </c:dPt>
          <c:dPt>
            <c:idx val="1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17-D08C-4DA5-8397-7A63B4BF09E2}"/>
              </c:ext>
            </c:extLst>
          </c:dPt>
          <c:dPt>
            <c:idx val="12"/>
            <c:invertIfNegative val="0"/>
            <c:bubble3D val="0"/>
            <c:spPr>
              <a:solidFill>
                <a:srgbClr val="BE1C37"/>
              </a:solidFill>
              <a:ln cap="rnd">
                <a:noFill/>
                <a:round/>
              </a:ln>
              <a:effectLst/>
              <a:scene3d>
                <a:camera prst="orthographicFront"/>
                <a:lightRig rig="threePt" dir="t"/>
              </a:scene3d>
            </c:spPr>
            <c:extLst>
              <c:ext xmlns:c16="http://schemas.microsoft.com/office/drawing/2014/chart" uri="{C3380CC4-5D6E-409C-BE32-E72D297353CC}">
                <c16:uniqueId val="{00000019-D08C-4DA5-8397-7A63B4BF09E2}"/>
              </c:ext>
            </c:extLst>
          </c:dPt>
          <c:dLbls>
            <c:dLbl>
              <c:idx val="0"/>
              <c:numFmt formatCode="0.0&quot;%&quot;" sourceLinked="0"/>
              <c:spPr>
                <a:noFill/>
                <a:ln w="28575">
                  <a:noFill/>
                </a:ln>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08C-4DA5-8397-7A63B4BF09E2}"/>
                </c:ext>
              </c:extLst>
            </c:dLbl>
            <c:dLbl>
              <c:idx val="5"/>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D08C-4DA5-8397-7A63B4BF09E2}"/>
                </c:ext>
              </c:extLst>
            </c:dLbl>
            <c:dLbl>
              <c:idx val="6"/>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08C-4DA5-8397-7A63B4BF09E2}"/>
                </c:ext>
              </c:extLst>
            </c:dLbl>
            <c:dLbl>
              <c:idx val="11"/>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D08C-4DA5-8397-7A63B4BF09E2}"/>
                </c:ext>
              </c:extLst>
            </c:dLbl>
            <c:numFmt formatCode="0.0&quot;%&quot;" sourceLinked="0"/>
            <c:spPr>
              <a:noFill/>
              <a:ln w="28575">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Women</c:v>
                </c:pt>
                <c:pt idx="1">
                  <c:v>Men</c:v>
                </c:pt>
                <c:pt idx="2">
                  <c:v>18 to 39</c:v>
                </c:pt>
                <c:pt idx="3">
                  <c:v>40 to 64</c:v>
                </c:pt>
                <c:pt idx="4">
                  <c:v>65+</c:v>
                </c:pt>
                <c:pt idx="5">
                  <c:v>Very Low Income</c:v>
                </c:pt>
                <c:pt idx="6">
                  <c:v>Low 
Income</c:v>
                </c:pt>
                <c:pt idx="7">
                  <c:v>Mid/High Income</c:v>
                </c:pt>
                <c:pt idx="8">
                  <c:v>White</c:v>
                </c:pt>
                <c:pt idx="9">
                  <c:v>Black</c:v>
                </c:pt>
                <c:pt idx="10">
                  <c:v>Diverse </c:v>
                </c:pt>
                <c:pt idx="11">
                  <c:v>LGBTQ+</c:v>
                </c:pt>
                <c:pt idx="12">
                  <c:v>Total 
Area</c:v>
                </c:pt>
              </c:strCache>
            </c:strRef>
          </c:cat>
          <c:val>
            <c:numRef>
              <c:f>Sheet1!$B$2:$B$14</c:f>
              <c:numCache>
                <c:formatCode>General</c:formatCode>
                <c:ptCount val="13"/>
                <c:pt idx="0">
                  <c:v>31.2</c:v>
                </c:pt>
                <c:pt idx="1">
                  <c:v>33.5</c:v>
                </c:pt>
                <c:pt idx="2">
                  <c:v>31.3</c:v>
                </c:pt>
                <c:pt idx="3">
                  <c:v>32.200000000000003</c:v>
                </c:pt>
                <c:pt idx="4">
                  <c:v>35.9</c:v>
                </c:pt>
                <c:pt idx="5">
                  <c:v>52.7</c:v>
                </c:pt>
                <c:pt idx="6">
                  <c:v>45.3</c:v>
                </c:pt>
                <c:pt idx="7">
                  <c:v>25.7</c:v>
                </c:pt>
                <c:pt idx="8">
                  <c:v>34.299999999999997</c:v>
                </c:pt>
                <c:pt idx="9">
                  <c:v>13.5</c:v>
                </c:pt>
                <c:pt idx="10">
                  <c:v>28</c:v>
                </c:pt>
                <c:pt idx="11">
                  <c:v>49.2</c:v>
                </c:pt>
                <c:pt idx="12">
                  <c:v>32.700000000000003</c:v>
                </c:pt>
              </c:numCache>
            </c:numRef>
          </c:val>
          <c:extLst>
            <c:ext xmlns:c16="http://schemas.microsoft.com/office/drawing/2014/chart" uri="{C3380CC4-5D6E-409C-BE32-E72D297353CC}">
              <c16:uniqueId val="{00000020-D08C-4DA5-8397-7A63B4BF09E2}"/>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2897-433C-A517-5BD729C1ABEE}"/>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2897-433C-A517-5BD729C1ABEE}"/>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2897-433C-A517-5BD729C1ABEE}"/>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2897-433C-A517-5BD729C1ABEE}"/>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Staunton
City</c:v>
                </c:pt>
                <c:pt idx="1">
                  <c:v>Waynesboro
City</c:v>
                </c:pt>
                <c:pt idx="2">
                  <c:v>Augusta
County</c:v>
                </c:pt>
                <c:pt idx="3">
                  <c:v>Total Area</c:v>
                </c:pt>
              </c:strCache>
            </c:strRef>
          </c:cat>
          <c:val>
            <c:numRef>
              <c:f>Sheet1!$B$2:$B$5</c:f>
              <c:numCache>
                <c:formatCode>General</c:formatCode>
                <c:ptCount val="4"/>
                <c:pt idx="0">
                  <c:v>35.299999999999997</c:v>
                </c:pt>
                <c:pt idx="1">
                  <c:v>38.6</c:v>
                </c:pt>
                <c:pt idx="2">
                  <c:v>37.9</c:v>
                </c:pt>
                <c:pt idx="3">
                  <c:v>37.5</c:v>
                </c:pt>
              </c:numCache>
            </c:numRef>
          </c:val>
          <c:extLst>
            <c:ext xmlns:c16="http://schemas.microsoft.com/office/drawing/2014/chart" uri="{C3380CC4-5D6E-409C-BE32-E72D297353CC}">
              <c16:uniqueId val="{0000000D-2897-433C-A517-5BD729C1ABEE}"/>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EC2C-48B0-991D-E1F03BB35B66}"/>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C2C-48B0-991D-E1F03BB35B66}"/>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28.2</c:v>
                </c:pt>
                <c:pt idx="1">
                  <c:v>31.4</c:v>
                </c:pt>
                <c:pt idx="2">
                  <c:v>33.799999999999997</c:v>
                </c:pt>
                <c:pt idx="3">
                  <c:v>37.5</c:v>
                </c:pt>
              </c:numCache>
            </c:numRef>
          </c:val>
          <c:smooth val="0"/>
          <c:extLst>
            <c:ext xmlns:c16="http://schemas.microsoft.com/office/drawing/2014/chart" uri="{C3380CC4-5D6E-409C-BE32-E72D297353CC}">
              <c16:uniqueId val="{00000000-49D4-42B0-BFFA-7FA5490DB2F7}"/>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18.899999999999999</c:v>
                </c:pt>
                <c:pt idx="1">
                  <c:v>16.8</c:v>
                </c:pt>
                <c:pt idx="2">
                  <c:v>17.600000000000001</c:v>
                </c:pt>
                <c:pt idx="3">
                  <c:v>17.399999999999999</c:v>
                </c:pt>
              </c:numCache>
            </c:numRef>
          </c:val>
          <c:smooth val="0"/>
          <c:extLst>
            <c:ext xmlns:c16="http://schemas.microsoft.com/office/drawing/2014/chart" uri="{C3380CC4-5D6E-409C-BE32-E72D297353CC}">
              <c16:uniqueId val="{00000000-349D-4B8C-AE48-66E4B90923F3}"/>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5082109972825599E-3"/>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DA53-4EF6-A26C-B7A64B5383EA}"/>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DA53-4EF6-A26C-B7A64B5383EA}"/>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DA53-4EF6-A26C-B7A64B5383EA}"/>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DA53-4EF6-A26C-B7A64B5383EA}"/>
              </c:ext>
            </c:extLst>
          </c:dPt>
          <c:dPt>
            <c:idx val="4"/>
            <c:invertIfNegative val="0"/>
            <c:bubble3D val="0"/>
            <c:extLst>
              <c:ext xmlns:c16="http://schemas.microsoft.com/office/drawing/2014/chart" uri="{C3380CC4-5D6E-409C-BE32-E72D297353CC}">
                <c16:uniqueId val="{00000009-DA53-4EF6-A26C-B7A64B5383EA}"/>
              </c:ext>
            </c:extLst>
          </c:dPt>
          <c:dLbls>
            <c:dLbl>
              <c:idx val="4"/>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DA53-4EF6-A26C-B7A64B5383EA}"/>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30.9</c:v>
                </c:pt>
                <c:pt idx="1">
                  <c:v>32.5</c:v>
                </c:pt>
                <c:pt idx="2">
                  <c:v>29.3</c:v>
                </c:pt>
                <c:pt idx="3">
                  <c:v>30.3</c:v>
                </c:pt>
                <c:pt idx="4">
                  <c:v>22.8</c:v>
                </c:pt>
              </c:numCache>
            </c:numRef>
          </c:val>
          <c:extLst>
            <c:ext xmlns:c16="http://schemas.microsoft.com/office/drawing/2014/chart" uri="{C3380CC4-5D6E-409C-BE32-E72D297353CC}">
              <c16:uniqueId val="{0000000D-DA53-4EF6-A26C-B7A64B5383EA}"/>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10D2-4E47-BFF9-1031F8FBD16B}"/>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0D2-4E47-BFF9-1031F8FBD16B}"/>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20</c:v>
                </c:pt>
                <c:pt idx="1">
                  <c:v>21</c:v>
                </c:pt>
                <c:pt idx="2">
                  <c:v>27.7</c:v>
                </c:pt>
                <c:pt idx="3">
                  <c:v>30.3</c:v>
                </c:pt>
              </c:numCache>
            </c:numRef>
          </c:val>
          <c:smooth val="0"/>
          <c:extLst>
            <c:ext xmlns:c16="http://schemas.microsoft.com/office/drawing/2014/chart" uri="{C3380CC4-5D6E-409C-BE32-E72D297353CC}">
              <c16:uniqueId val="{00000000-6DFC-4CB0-ADE3-E28B25037329}"/>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07679595606103"/>
          <c:y val="4.8803371482336641E-2"/>
          <c:w val="0.36786271507728202"/>
          <c:h val="0.8948850460380442"/>
        </c:manualLayout>
      </c:layout>
      <c:doughnutChart>
        <c:varyColors val="1"/>
        <c:ser>
          <c:idx val="0"/>
          <c:order val="0"/>
          <c:tx>
            <c:strRef>
              <c:f>Sheet1!$B$1</c:f>
              <c:strCache>
                <c:ptCount val="1"/>
                <c:pt idx="0">
                  <c:v>Column1</c:v>
                </c:pt>
              </c:strCache>
            </c:strRef>
          </c:tx>
          <c:spPr>
            <a:solidFill>
              <a:srgbClr val="B71234"/>
            </a:solidFill>
            <a:ln w="28575">
              <a:solidFill>
                <a:srgbClr val="FFFFFF"/>
              </a:solidFill>
            </a:ln>
            <a:scene3d>
              <a:camera prst="orthographicFront"/>
              <a:lightRig rig="threePt" dir="t"/>
            </a:scene3d>
          </c:spPr>
          <c:dPt>
            <c:idx val="0"/>
            <c:bubble3D val="0"/>
            <c:explosion val="8"/>
            <c:spPr>
              <a:solidFill>
                <a:srgbClr val="BE1C37"/>
              </a:solidFill>
              <a:ln w="28575">
                <a:solidFill>
                  <a:srgbClr val="FFFFFF"/>
                </a:solidFill>
              </a:ln>
              <a:scene3d>
                <a:camera prst="orthographicFront"/>
                <a:lightRig rig="threePt" dir="t"/>
              </a:scene3d>
            </c:spPr>
            <c:extLst>
              <c:ext xmlns:c16="http://schemas.microsoft.com/office/drawing/2014/chart" uri="{C3380CC4-5D6E-409C-BE32-E72D297353CC}">
                <c16:uniqueId val="{00000001-099E-4E4B-AD80-F66D48532D86}"/>
              </c:ext>
            </c:extLst>
          </c:dPt>
          <c:dPt>
            <c:idx val="1"/>
            <c:bubble3D val="0"/>
            <c:spPr>
              <a:solidFill>
                <a:srgbClr val="ECC182">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3-099E-4E4B-AD80-F66D48532D86}"/>
              </c:ext>
            </c:extLst>
          </c:dPt>
          <c:dPt>
            <c:idx val="2"/>
            <c:bubble3D val="0"/>
            <c:explosion val="12"/>
            <c:spPr>
              <a:solidFill>
                <a:srgbClr val="93509E"/>
              </a:solidFill>
              <a:ln w="28575">
                <a:solidFill>
                  <a:srgbClr val="FFFFFF"/>
                </a:solidFill>
              </a:ln>
              <a:scene3d>
                <a:camera prst="orthographicFront"/>
                <a:lightRig rig="threePt" dir="t"/>
              </a:scene3d>
            </c:spPr>
            <c:extLst>
              <c:ext xmlns:c16="http://schemas.microsoft.com/office/drawing/2014/chart" uri="{C3380CC4-5D6E-409C-BE32-E72D297353CC}">
                <c16:uniqueId val="{00000005-099E-4E4B-AD80-F66D48532D86}"/>
              </c:ext>
            </c:extLst>
          </c:dPt>
          <c:dPt>
            <c:idx val="3"/>
            <c:bubble3D val="0"/>
            <c:spPr>
              <a:solidFill>
                <a:srgbClr val="A5D867">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7-099E-4E4B-AD80-F66D48532D86}"/>
              </c:ext>
            </c:extLst>
          </c:dPt>
          <c:dPt>
            <c:idx val="4"/>
            <c:bubble3D val="0"/>
            <c:spPr>
              <a:solidFill>
                <a:srgbClr val="5A85D7"/>
              </a:solidFill>
              <a:ln w="28575">
                <a:solidFill>
                  <a:srgbClr val="FFFFFF"/>
                </a:solidFill>
              </a:ln>
              <a:scene3d>
                <a:camera prst="orthographicFront"/>
                <a:lightRig rig="threePt" dir="t"/>
              </a:scene3d>
            </c:spPr>
            <c:extLst>
              <c:ext xmlns:c16="http://schemas.microsoft.com/office/drawing/2014/chart" uri="{C3380CC4-5D6E-409C-BE32-E72D297353CC}">
                <c16:uniqueId val="{00000009-099E-4E4B-AD80-F66D48532D86}"/>
              </c:ext>
            </c:extLst>
          </c:dPt>
          <c:dPt>
            <c:idx val="5"/>
            <c:bubble3D val="0"/>
            <c:spPr>
              <a:solidFill>
                <a:srgbClr val="C193C8"/>
              </a:solidFill>
              <a:ln w="28575">
                <a:solidFill>
                  <a:srgbClr val="FFFFFF"/>
                </a:solidFill>
              </a:ln>
              <a:scene3d>
                <a:camera prst="orthographicFront"/>
                <a:lightRig rig="threePt" dir="t"/>
              </a:scene3d>
            </c:spPr>
            <c:extLst>
              <c:ext xmlns:c16="http://schemas.microsoft.com/office/drawing/2014/chart" uri="{C3380CC4-5D6E-409C-BE32-E72D297353CC}">
                <c16:uniqueId val="{00000015-160E-4BDD-BEC0-FEBF0218B7E4}"/>
              </c:ext>
            </c:extLst>
          </c:dPt>
          <c:dPt>
            <c:idx val="6"/>
            <c:bubble3D val="0"/>
            <c:spPr>
              <a:solidFill>
                <a:srgbClr val="9CB6E7"/>
              </a:solidFill>
              <a:ln w="28575">
                <a:solidFill>
                  <a:srgbClr val="FFFFFF"/>
                </a:solidFill>
              </a:ln>
              <a:scene3d>
                <a:camera prst="orthographicFront"/>
                <a:lightRig rig="threePt" dir="t"/>
              </a:scene3d>
            </c:spPr>
            <c:extLst>
              <c:ext xmlns:c16="http://schemas.microsoft.com/office/drawing/2014/chart" uri="{C3380CC4-5D6E-409C-BE32-E72D297353CC}">
                <c16:uniqueId val="{0000000D-2754-425E-A975-79B3FCB3F9C3}"/>
              </c:ext>
            </c:extLst>
          </c:dPt>
          <c:dPt>
            <c:idx val="7"/>
            <c:bubble3D val="0"/>
            <c:spPr>
              <a:solidFill>
                <a:srgbClr val="A6A6A6"/>
              </a:solidFill>
              <a:ln w="28575">
                <a:solidFill>
                  <a:srgbClr val="FFFFFF"/>
                </a:solidFill>
              </a:ln>
              <a:scene3d>
                <a:camera prst="orthographicFront"/>
                <a:lightRig rig="threePt" dir="t"/>
              </a:scene3d>
            </c:spPr>
            <c:extLst>
              <c:ext xmlns:c16="http://schemas.microsoft.com/office/drawing/2014/chart" uri="{C3380CC4-5D6E-409C-BE32-E72D297353CC}">
                <c16:uniqueId val="{0000000C-2754-425E-A975-79B3FCB3F9C3}"/>
              </c:ext>
            </c:extLst>
          </c:dPt>
          <c:dLbls>
            <c:dLbl>
              <c:idx val="2"/>
              <c:numFmt formatCode="#,##0.0&quot;%&quot;" sourceLinked="0"/>
              <c:spPr>
                <a:noFill/>
                <a:ln w="28575">
                  <a:noFill/>
                </a:ln>
                <a:effectLst/>
              </c:spPr>
              <c:txPr>
                <a:bodyPr rot="0" vert="horz"/>
                <a:lstStyle/>
                <a:p>
                  <a:pPr algn="ctr">
                    <a:defRPr sz="12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9E-4E4B-AD80-F66D48532D86}"/>
                </c:ext>
              </c:extLst>
            </c:dLbl>
            <c:dLbl>
              <c:idx val="3"/>
              <c:numFmt formatCode="#,##0.0&quot;%&quot;" sourceLinked="0"/>
              <c:spPr>
                <a:noFill/>
                <a:ln w="28575">
                  <a:noFill/>
                </a:ln>
                <a:effectLst/>
              </c:spPr>
              <c:txPr>
                <a:bodyPr rot="0" vert="horz"/>
                <a:lstStyle/>
                <a:p>
                  <a:pPr algn="ctr">
                    <a:defRPr sz="11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9E-4E4B-AD80-F66D48532D86}"/>
                </c:ext>
              </c:extLst>
            </c:dLbl>
            <c:dLbl>
              <c:idx val="4"/>
              <c:numFmt formatCode="#,##0.0&quot;%&quot;" sourceLinked="0"/>
              <c:spPr>
                <a:noFill/>
                <a:ln w="28575">
                  <a:noFill/>
                </a:ln>
                <a:effectLst/>
              </c:spPr>
              <c:txPr>
                <a:bodyPr rot="0" vert="horz"/>
                <a:lstStyle/>
                <a:p>
                  <a:pPr algn="ctr">
                    <a:defRPr sz="11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9E-4E4B-AD80-F66D48532D86}"/>
                </c:ext>
              </c:extLst>
            </c:dLbl>
            <c:dLbl>
              <c:idx val="5"/>
              <c:numFmt formatCode="#,##0.0&quot;%&quot;" sourceLinked="0"/>
              <c:spPr>
                <a:noFill/>
                <a:ln w="28575">
                  <a:noFill/>
                </a:ln>
                <a:effectLst/>
              </c:spPr>
              <c:txPr>
                <a:bodyPr rot="0" vert="horz"/>
                <a:lstStyle/>
                <a:p>
                  <a:pPr algn="ct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60E-4BDD-BEC0-FEBF0218B7E4}"/>
                </c:ext>
              </c:extLst>
            </c:dLbl>
            <c:dLbl>
              <c:idx val="6"/>
              <c:numFmt formatCode="#,##0.0&quot;%&quot;" sourceLinked="0"/>
              <c:spPr>
                <a:noFill/>
                <a:ln w="28575">
                  <a:noFill/>
                </a:ln>
                <a:effectLst/>
              </c:spPr>
              <c:txPr>
                <a:bodyPr rot="0" vert="horz"/>
                <a:lstStyle/>
                <a:p>
                  <a:pPr algn="ctr">
                    <a:defRPr sz="9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54-425E-A975-79B3FCB3F9C3}"/>
                </c:ext>
              </c:extLst>
            </c:dLbl>
            <c:numFmt formatCode="#,##0.0&quot;%&quot;" sourceLinked="0"/>
            <c:spPr>
              <a:noFill/>
              <a:ln w="28575">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Sheet1!$A$2:$A$9</c:f>
              <c:strCache>
                <c:ptCount val="8"/>
                <c:pt idx="0">
                  <c:v>Heart Disease</c:v>
                </c:pt>
                <c:pt idx="1">
                  <c:v>Cancer</c:v>
                </c:pt>
                <c:pt idx="2">
                  <c:v>Stroke</c:v>
                </c:pt>
                <c:pt idx="3">
                  <c:v>Alzheimer's Disease</c:v>
                </c:pt>
                <c:pt idx="4">
                  <c:v>Unintentional Injuries</c:v>
                </c:pt>
                <c:pt idx="5">
                  <c:v>Lung Disease</c:v>
                </c:pt>
                <c:pt idx="6">
                  <c:v>Diabetes </c:v>
                </c:pt>
                <c:pt idx="7">
                  <c:v>Other </c:v>
                </c:pt>
              </c:strCache>
            </c:strRef>
          </c:cat>
          <c:val>
            <c:numRef>
              <c:f>Sheet1!$B$2:$B$9</c:f>
              <c:numCache>
                <c:formatCode>General</c:formatCode>
                <c:ptCount val="8"/>
                <c:pt idx="0">
                  <c:v>24</c:v>
                </c:pt>
                <c:pt idx="1">
                  <c:v>21.8</c:v>
                </c:pt>
                <c:pt idx="2">
                  <c:v>5</c:v>
                </c:pt>
                <c:pt idx="3">
                  <c:v>4.5999999999999996</c:v>
                </c:pt>
                <c:pt idx="4">
                  <c:v>4.5999999999999996</c:v>
                </c:pt>
                <c:pt idx="5">
                  <c:v>4.0999999999999996</c:v>
                </c:pt>
                <c:pt idx="6">
                  <c:v>3.4</c:v>
                </c:pt>
                <c:pt idx="7">
                  <c:v>32.4</c:v>
                </c:pt>
              </c:numCache>
            </c:numRef>
          </c:val>
          <c:extLst>
            <c:ext xmlns:c16="http://schemas.microsoft.com/office/drawing/2014/chart" uri="{C3380CC4-5D6E-409C-BE32-E72D297353CC}">
              <c16:uniqueId val="{0000000A-099E-4E4B-AD80-F66D48532D86}"/>
            </c:ext>
          </c:extLst>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800" b="1">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defRPr sz="1500" b="0">
                <a:solidFill>
                  <a:schemeClr val="accent3">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defRPr sz="1800" b="1">
                <a:solidFill>
                  <a:schemeClr val="accent5">
                    <a:lumMod val="75000"/>
                  </a:schemeClr>
                </a:solidFill>
                <a:latin typeface="Arial" panose="020B0604020202020204" pitchFamily="34" charset="0"/>
                <a:cs typeface="Arial" panose="020B0604020202020204" pitchFamily="34" charset="0"/>
              </a:defRPr>
            </a:pPr>
            <a:endParaRPr lang="en-US"/>
          </a:p>
        </c:txPr>
      </c:legendEntry>
      <c:legendEntry>
        <c:idx val="3"/>
        <c:txPr>
          <a:bodyPr/>
          <a:lstStyle/>
          <a:p>
            <a:pPr>
              <a:defRPr sz="1500" b="0">
                <a:solidFill>
                  <a:schemeClr val="accent4">
                    <a:lumMod val="50000"/>
                  </a:schemeClr>
                </a:solidFill>
                <a:latin typeface="Arial" panose="020B0604020202020204" pitchFamily="34" charset="0"/>
                <a:cs typeface="Arial" panose="020B0604020202020204" pitchFamily="34" charset="0"/>
              </a:defRPr>
            </a:pPr>
            <a:endParaRPr lang="en-US"/>
          </a:p>
        </c:txPr>
      </c:legendEntry>
      <c:legendEntry>
        <c:idx val="4"/>
        <c:txPr>
          <a:bodyPr/>
          <a:lstStyle/>
          <a:p>
            <a:pPr>
              <a:defRPr sz="1500" b="0">
                <a:solidFill>
                  <a:schemeClr val="accent1">
                    <a:lumMod val="75000"/>
                  </a:schemeClr>
                </a:solidFill>
                <a:latin typeface="Arial" panose="020B0604020202020204" pitchFamily="34" charset="0"/>
                <a:cs typeface="Arial" panose="020B0604020202020204" pitchFamily="34" charset="0"/>
              </a:defRPr>
            </a:pPr>
            <a:endParaRPr lang="en-US"/>
          </a:p>
        </c:txPr>
      </c:legendEntry>
      <c:legendEntry>
        <c:idx val="5"/>
        <c:txPr>
          <a:bodyPr/>
          <a:lstStyle/>
          <a:p>
            <a:pPr>
              <a:defRPr sz="1500" b="0">
                <a:solidFill>
                  <a:srgbClr val="C193C8"/>
                </a:solidFill>
                <a:latin typeface="Arial" panose="020B0604020202020204" pitchFamily="34" charset="0"/>
                <a:cs typeface="Arial" panose="020B0604020202020204" pitchFamily="34" charset="0"/>
              </a:defRPr>
            </a:pPr>
            <a:endParaRPr lang="en-US"/>
          </a:p>
        </c:txPr>
      </c:legendEntry>
      <c:legendEntry>
        <c:idx val="6"/>
        <c:txPr>
          <a:bodyPr/>
          <a:lstStyle/>
          <a:p>
            <a:pPr>
              <a:defRPr sz="1500" b="0">
                <a:solidFill>
                  <a:srgbClr val="9CB6E7"/>
                </a:solidFill>
                <a:latin typeface="Arial" panose="020B0604020202020204" pitchFamily="34" charset="0"/>
                <a:cs typeface="Arial" panose="020B0604020202020204" pitchFamily="34" charset="0"/>
              </a:defRPr>
            </a:pPr>
            <a:endParaRPr lang="en-US"/>
          </a:p>
        </c:txPr>
      </c:legendEntry>
      <c:layout>
        <c:manualLayout>
          <c:xMode val="edge"/>
          <c:yMode val="edge"/>
          <c:x val="0.73998566151453293"/>
          <c:y val="4.9460487744027941E-2"/>
          <c:w val="0.25847112860892396"/>
          <c:h val="0.90173614077363529"/>
        </c:manualLayout>
      </c:layout>
      <c:overlay val="0"/>
      <c:txPr>
        <a:bodyPr/>
        <a:lstStyle/>
        <a:p>
          <a:pPr>
            <a:defRPr sz="15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400" b="1">
          <a:latin typeface="Arial Narrow" panose="020B0606020202030204"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FE2B-44EF-9752-49713BD823AB}"/>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FE2B-44EF-9752-49713BD823AB}"/>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FE2B-44EF-9752-49713BD823AB}"/>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FE2B-44EF-9752-49713BD823AB}"/>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FE2B-44EF-9752-49713BD823AB}"/>
              </c:ext>
            </c:extLst>
          </c:dPt>
          <c:dLbls>
            <c:dLbl>
              <c:idx val="0"/>
              <c:numFmt formatCode="#,##0.0" sourceLinked="0"/>
              <c:spPr>
                <a:solidFill>
                  <a:srgbClr val="FFFF00"/>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E2B-44EF-9752-49713BD823AB}"/>
                </c:ext>
              </c:extLst>
            </c:dLbl>
            <c:dLbl>
              <c:idx val="1"/>
              <c:numFmt formatCode="#,##0.0" sourceLinked="0"/>
              <c:spPr>
                <a:solidFill>
                  <a:srgbClr val="FFFF00"/>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E2B-44EF-9752-49713BD823AB}"/>
                </c:ext>
              </c:extLst>
            </c:dLbl>
            <c:dLbl>
              <c:idx val="4"/>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FE2B-44EF-9752-49713BD823AB}"/>
                </c:ext>
              </c:extLst>
            </c:dLbl>
            <c:dLbl>
              <c:idx val="5"/>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8ED4-4731-81C3-FA938C032C9C}"/>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333</c:v>
                </c:pt>
                <c:pt idx="1">
                  <c:v>339.9</c:v>
                </c:pt>
                <c:pt idx="2">
                  <c:v>278.8</c:v>
                </c:pt>
                <c:pt idx="3">
                  <c:v>300.89999999999998</c:v>
                </c:pt>
                <c:pt idx="4">
                  <c:v>193.2</c:v>
                </c:pt>
                <c:pt idx="5">
                  <c:v>209.5</c:v>
                </c:pt>
              </c:numCache>
            </c:numRef>
          </c:val>
          <c:extLst>
            <c:ext xmlns:c16="http://schemas.microsoft.com/office/drawing/2014/chart" uri="{C3380CC4-5D6E-409C-BE32-E72D297353CC}">
              <c16:uniqueId val="{0000000E-FE2B-44EF-9752-49713BD823AB}"/>
            </c:ext>
          </c:extLst>
        </c:ser>
        <c:dLbls>
          <c:showLegendKey val="0"/>
          <c:showVal val="0"/>
          <c:showCatName val="0"/>
          <c:showSerName val="0"/>
          <c:showPercent val="0"/>
          <c:showBubbleSize val="0"/>
        </c:dLbls>
        <c:gapWidth val="25"/>
        <c:axId val="104042880"/>
        <c:axId val="104041088"/>
      </c:barChart>
      <c:valAx>
        <c:axId val="104041088"/>
        <c:scaling>
          <c:orientation val="minMax"/>
          <c:min val="0"/>
        </c:scaling>
        <c:delete val="1"/>
        <c:axPos val="l"/>
        <c:numFmt formatCode="#,##0"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0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863E-48E9-81A9-202BFAAB93DF}"/>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863E-48E9-81A9-202BFAAB93DF}"/>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863E-48E9-81A9-202BFAAB93DF}"/>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863E-48E9-81A9-202BFAAB93DF}"/>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863E-48E9-81A9-202BFAAB93DF}"/>
              </c:ext>
            </c:extLst>
          </c:dPt>
          <c:dLbls>
            <c:dLbl>
              <c:idx val="0"/>
              <c:numFmt formatCode="#,##0.0" sourceLinked="0"/>
              <c:spPr>
                <a:solidFill>
                  <a:srgbClr val="FFFF00"/>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63E-48E9-81A9-202BFAAB93DF}"/>
                </c:ext>
              </c:extLst>
            </c:dLbl>
            <c:dLbl>
              <c:idx val="4"/>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63E-48E9-81A9-202BFAAB93DF}"/>
                </c:ext>
              </c:extLst>
            </c:dLbl>
            <c:dLbl>
              <c:idx val="5"/>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863E-48E9-81A9-202BFAAB93DF}"/>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78.7</c:v>
                </c:pt>
                <c:pt idx="1">
                  <c:v>56.9</c:v>
                </c:pt>
                <c:pt idx="2">
                  <c:v>51.7</c:v>
                </c:pt>
                <c:pt idx="3">
                  <c:v>58.2</c:v>
                </c:pt>
                <c:pt idx="4">
                  <c:v>48.9</c:v>
                </c:pt>
                <c:pt idx="5">
                  <c:v>49.3</c:v>
                </c:pt>
              </c:numCache>
            </c:numRef>
          </c:val>
          <c:extLst>
            <c:ext xmlns:c16="http://schemas.microsoft.com/office/drawing/2014/chart" uri="{C3380CC4-5D6E-409C-BE32-E72D297353CC}">
              <c16:uniqueId val="{0000000A-863E-48E9-81A9-202BFAAB93DF}"/>
            </c:ext>
          </c:extLst>
        </c:ser>
        <c:dLbls>
          <c:showLegendKey val="0"/>
          <c:showVal val="0"/>
          <c:showCatName val="0"/>
          <c:showSerName val="0"/>
          <c:showPercent val="0"/>
          <c:showBubbleSize val="0"/>
        </c:dLbls>
        <c:gapWidth val="25"/>
        <c:axId val="104042880"/>
        <c:axId val="104041088"/>
      </c:barChart>
      <c:valAx>
        <c:axId val="104041088"/>
        <c:scaling>
          <c:orientation val="minMax"/>
          <c:max val="400"/>
          <c:min val="0"/>
        </c:scaling>
        <c:delete val="1"/>
        <c:axPos val="l"/>
        <c:numFmt formatCode="#,##0"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0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8342905317025342E-2"/>
          <c:w val="1"/>
          <c:h val="0.8325355612816339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14FC-49DB-9EFF-139711D90FF5}"/>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Area</c:v>
                </c:pt>
                <c:pt idx="1">
                  <c:v>VA</c:v>
                </c:pt>
                <c:pt idx="2">
                  <c:v>US</c:v>
                </c:pt>
              </c:strCache>
            </c:strRef>
          </c:cat>
          <c:val>
            <c:numRef>
              <c:f>Sheet1!$B$2:$B$4</c:f>
              <c:numCache>
                <c:formatCode>General</c:formatCode>
                <c:ptCount val="3"/>
                <c:pt idx="0">
                  <c:v>47.1</c:v>
                </c:pt>
                <c:pt idx="1">
                  <c:v>35.6</c:v>
                </c:pt>
                <c:pt idx="2">
                  <c:v>40.4</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8342905317025342E-2"/>
          <c:w val="1"/>
          <c:h val="0.8212732447857100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Area</c:v>
                </c:pt>
                <c:pt idx="1">
                  <c:v>US</c:v>
                </c:pt>
              </c:strCache>
            </c:strRef>
          </c:cat>
          <c:val>
            <c:numRef>
              <c:f>Sheet1!$B$2:$B$3</c:f>
              <c:numCache>
                <c:formatCode>General</c:formatCode>
                <c:ptCount val="2"/>
                <c:pt idx="0">
                  <c:v>36.700000000000003</c:v>
                </c:pt>
                <c:pt idx="1">
                  <c:v>32.4</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26.7</c:v>
                </c:pt>
                <c:pt idx="1">
                  <c:v>26.3</c:v>
                </c:pt>
                <c:pt idx="2">
                  <c:v>22.1</c:v>
                </c:pt>
                <c:pt idx="3">
                  <c:v>29.7</c:v>
                </c:pt>
              </c:numCache>
            </c:numRef>
          </c:val>
          <c:smooth val="0"/>
          <c:extLst>
            <c:ext xmlns:c16="http://schemas.microsoft.com/office/drawing/2014/chart" uri="{C3380CC4-5D6E-409C-BE32-E72D297353CC}">
              <c16:uniqueId val="{00000000-468B-4B66-BBCA-6B15D41810B8}"/>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0.11339615597332872"/>
          <c:w val="0.97424397944921626"/>
          <c:h val="0.73852270923447871"/>
        </c:manualLayout>
      </c:layout>
      <c:lineChart>
        <c:grouping val="standard"/>
        <c:varyColors val="0"/>
        <c:ser>
          <c:idx val="1"/>
          <c:order val="0"/>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0C4-4ABA-A0C5-9BD815E60A0F}"/>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E0C4-4ABA-A0C5-9BD815E60A0F}"/>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5</c:v>
                </c:pt>
                <c:pt idx="1">
                  <c:v>9.4</c:v>
                </c:pt>
                <c:pt idx="2">
                  <c:v>7.6</c:v>
                </c:pt>
                <c:pt idx="3">
                  <c:v>10.199999999999999</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2-E0C4-4ABA-A0C5-9BD815E60A0F}"/>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1972081295239E-3"/>
          <c:y val="7.7299101409030965E-4"/>
          <c:w val="0.97424397944921626"/>
          <c:h val="0.85114587419371712"/>
        </c:manualLayout>
      </c:layout>
      <c:lineChart>
        <c:grouping val="standard"/>
        <c:varyColors val="0"/>
        <c:ser>
          <c:idx val="1"/>
          <c:order val="0"/>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73C-42CC-9187-13B50F7C64B3}"/>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373C-42CC-9187-13B50F7C64B3}"/>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0</c:v>
                </c:pt>
                <c:pt idx="1">
                  <c:v>1.7</c:v>
                </c:pt>
                <c:pt idx="2">
                  <c:v>3.8</c:v>
                </c:pt>
                <c:pt idx="3">
                  <c:v>6.8</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2-373C-42CC-9187-13B50F7C64B3}"/>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noFill/>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0111791581608E-2"/>
          <c:y val="3.7541054986412799E-3"/>
          <c:w val="0.98644988820841839"/>
          <c:h val="0.85023010893113526"/>
        </c:manualLayout>
      </c:layout>
      <c:barChart>
        <c:barDir val="col"/>
        <c:grouping val="clustered"/>
        <c:varyColors val="0"/>
        <c:ser>
          <c:idx val="0"/>
          <c:order val="0"/>
          <c:tx>
            <c:strRef>
              <c:f>Sheet1!$B$1</c:f>
              <c:strCache>
                <c:ptCount val="1"/>
                <c:pt idx="0">
                  <c:v>Column1</c:v>
                </c:pt>
              </c:strCache>
            </c:strRef>
          </c:tx>
          <c:spPr>
            <a:solidFill>
              <a:srgbClr val="D9E8EC"/>
            </a:solidFill>
            <a:ln cap="rnd">
              <a:noFill/>
              <a:round/>
            </a:ln>
            <a:effectLst/>
            <a:scene3d>
              <a:camera prst="orthographicFront"/>
              <a:lightRig rig="threePt" dir="t"/>
            </a:scene3d>
          </c:spPr>
          <c:invertIfNegative val="0"/>
          <c:dPt>
            <c:idx val="0"/>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1-023C-4041-BB04-67D232472FE9}"/>
              </c:ext>
            </c:extLst>
          </c:dPt>
          <c:dPt>
            <c:idx val="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3-023C-4041-BB04-67D232472FE9}"/>
              </c:ext>
            </c:extLst>
          </c:dPt>
          <c:dPt>
            <c:idx val="2"/>
            <c:invertIfNegative val="0"/>
            <c:bubble3D val="0"/>
            <c:spPr>
              <a:solidFill>
                <a:srgbClr val="8DBAC6"/>
              </a:solidFill>
              <a:ln cap="rnd">
                <a:noFill/>
                <a:round/>
              </a:ln>
              <a:effectLst/>
              <a:scene3d>
                <a:camera prst="orthographicFront"/>
                <a:lightRig rig="threePt" dir="t"/>
              </a:scene3d>
            </c:spPr>
            <c:extLst>
              <c:ext xmlns:c16="http://schemas.microsoft.com/office/drawing/2014/chart" uri="{C3380CC4-5D6E-409C-BE32-E72D297353CC}">
                <c16:uniqueId val="{00000005-023C-4041-BB04-67D232472FE9}"/>
              </c:ext>
            </c:extLst>
          </c:dPt>
          <c:dPt>
            <c:idx val="3"/>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7-023C-4041-BB04-67D232472FE9}"/>
              </c:ext>
            </c:extLst>
          </c:dPt>
          <c:dPt>
            <c:idx val="4"/>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9-023C-4041-BB04-67D232472FE9}"/>
              </c:ext>
            </c:extLst>
          </c:dPt>
          <c:dPt>
            <c:idx val="5"/>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B-023C-4041-BB04-67D232472FE9}"/>
              </c:ext>
            </c:extLst>
          </c:dPt>
          <c:dPt>
            <c:idx val="6"/>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D-023C-4041-BB04-67D232472FE9}"/>
              </c:ext>
            </c:extLst>
          </c:dPt>
          <c:dPt>
            <c:idx val="7"/>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F-023C-4041-BB04-67D232472FE9}"/>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023C-4041-BB04-67D232472FE9}"/>
              </c:ext>
            </c:extLst>
          </c:dPt>
          <c:dPt>
            <c:idx val="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3-023C-4041-BB04-67D232472FE9}"/>
              </c:ext>
            </c:extLst>
          </c:dPt>
          <c:dPt>
            <c:idx val="10"/>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5-023C-4041-BB04-67D232472FE9}"/>
              </c:ext>
            </c:extLst>
          </c:dPt>
          <c:dPt>
            <c:idx val="1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17-023C-4041-BB04-67D232472FE9}"/>
              </c:ext>
            </c:extLst>
          </c:dPt>
          <c:dPt>
            <c:idx val="12"/>
            <c:invertIfNegative val="0"/>
            <c:bubble3D val="0"/>
            <c:spPr>
              <a:solidFill>
                <a:srgbClr val="BE1C37"/>
              </a:solidFill>
              <a:ln cap="rnd">
                <a:noFill/>
                <a:round/>
              </a:ln>
              <a:effectLst/>
              <a:scene3d>
                <a:camera prst="orthographicFront"/>
                <a:lightRig rig="threePt" dir="t"/>
              </a:scene3d>
            </c:spPr>
            <c:extLst>
              <c:ext xmlns:c16="http://schemas.microsoft.com/office/drawing/2014/chart" uri="{C3380CC4-5D6E-409C-BE32-E72D297353CC}">
                <c16:uniqueId val="{00000019-023C-4041-BB04-67D232472FE9}"/>
              </c:ext>
            </c:extLst>
          </c:dPt>
          <c:dLbls>
            <c:dLbl>
              <c:idx val="0"/>
              <c:numFmt formatCode="0.0&quot;%&quot;" sourceLinked="0"/>
              <c:spPr>
                <a:noFill/>
                <a:ln w="28575">
                  <a:noFill/>
                </a:ln>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23C-4041-BB04-67D232472FE9}"/>
                </c:ext>
              </c:extLst>
            </c:dLbl>
            <c:dLbl>
              <c:idx val="5"/>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023C-4041-BB04-67D232472FE9}"/>
                </c:ext>
              </c:extLst>
            </c:dLbl>
            <c:dLbl>
              <c:idx val="9"/>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023C-4041-BB04-67D232472FE9}"/>
                </c:ext>
              </c:extLst>
            </c:dLbl>
            <c:numFmt formatCode="0.0&quot;%&quot;" sourceLinked="0"/>
            <c:spPr>
              <a:noFill/>
              <a:ln w="28575">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Women</c:v>
                </c:pt>
                <c:pt idx="1">
                  <c:v>Men</c:v>
                </c:pt>
                <c:pt idx="2">
                  <c:v>18 to 39</c:v>
                </c:pt>
                <c:pt idx="3">
                  <c:v>40 to 64</c:v>
                </c:pt>
                <c:pt idx="4">
                  <c:v>65+</c:v>
                </c:pt>
                <c:pt idx="5">
                  <c:v>Very Low Income</c:v>
                </c:pt>
                <c:pt idx="6">
                  <c:v>Low 
Income</c:v>
                </c:pt>
                <c:pt idx="7">
                  <c:v>Mid/High Income</c:v>
                </c:pt>
                <c:pt idx="8">
                  <c:v>White</c:v>
                </c:pt>
                <c:pt idx="9">
                  <c:v>Black</c:v>
                </c:pt>
                <c:pt idx="10">
                  <c:v>Diverse </c:v>
                </c:pt>
                <c:pt idx="11">
                  <c:v>LGBTQ+</c:v>
                </c:pt>
                <c:pt idx="12">
                  <c:v>Total 
Area</c:v>
                </c:pt>
              </c:strCache>
            </c:strRef>
          </c:cat>
          <c:val>
            <c:numRef>
              <c:f>Sheet1!$B$2:$B$14</c:f>
              <c:numCache>
                <c:formatCode>General</c:formatCode>
                <c:ptCount val="13"/>
                <c:pt idx="0">
                  <c:v>15.3</c:v>
                </c:pt>
                <c:pt idx="1">
                  <c:v>19.600000000000001</c:v>
                </c:pt>
                <c:pt idx="2">
                  <c:v>15.5</c:v>
                </c:pt>
                <c:pt idx="3">
                  <c:v>17.8</c:v>
                </c:pt>
                <c:pt idx="4">
                  <c:v>19.399999999999999</c:v>
                </c:pt>
                <c:pt idx="5">
                  <c:v>39.9</c:v>
                </c:pt>
                <c:pt idx="6">
                  <c:v>19.2</c:v>
                </c:pt>
                <c:pt idx="7">
                  <c:v>13.4</c:v>
                </c:pt>
                <c:pt idx="8">
                  <c:v>17.5</c:v>
                </c:pt>
                <c:pt idx="9">
                  <c:v>29.8</c:v>
                </c:pt>
                <c:pt idx="10">
                  <c:v>5.7</c:v>
                </c:pt>
                <c:pt idx="11">
                  <c:v>23.7</c:v>
                </c:pt>
                <c:pt idx="12">
                  <c:v>17.399999999999999</c:v>
                </c:pt>
              </c:numCache>
            </c:numRef>
          </c:val>
          <c:extLst>
            <c:ext xmlns:c16="http://schemas.microsoft.com/office/drawing/2014/chart" uri="{C3380CC4-5D6E-409C-BE32-E72D297353CC}">
              <c16:uniqueId val="{00000020-023C-4041-BB04-67D232472FE9}"/>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0111791581608E-2"/>
          <c:y val="3.7541054986412799E-3"/>
          <c:w val="0.98644988820841839"/>
          <c:h val="0.85023010893113526"/>
        </c:manualLayout>
      </c:layout>
      <c:barChart>
        <c:barDir val="col"/>
        <c:grouping val="clustered"/>
        <c:varyColors val="0"/>
        <c:ser>
          <c:idx val="0"/>
          <c:order val="0"/>
          <c:tx>
            <c:strRef>
              <c:f>Sheet1!$B$1</c:f>
              <c:strCache>
                <c:ptCount val="1"/>
                <c:pt idx="0">
                  <c:v>Column1</c:v>
                </c:pt>
              </c:strCache>
            </c:strRef>
          </c:tx>
          <c:spPr>
            <a:solidFill>
              <a:srgbClr val="D9E8EC"/>
            </a:solidFill>
            <a:ln cap="rnd">
              <a:noFill/>
              <a:round/>
            </a:ln>
            <a:effectLst/>
            <a:scene3d>
              <a:camera prst="orthographicFront"/>
              <a:lightRig rig="threePt" dir="t"/>
            </a:scene3d>
          </c:spPr>
          <c:invertIfNegative val="0"/>
          <c:dPt>
            <c:idx val="0"/>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1-C163-4280-AB4A-B9314842E8A1}"/>
              </c:ext>
            </c:extLst>
          </c:dPt>
          <c:dPt>
            <c:idx val="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3-C163-4280-AB4A-B9314842E8A1}"/>
              </c:ext>
            </c:extLst>
          </c:dPt>
          <c:dPt>
            <c:idx val="2"/>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5-C163-4280-AB4A-B9314842E8A1}"/>
              </c:ext>
            </c:extLst>
          </c:dPt>
          <c:dPt>
            <c:idx val="3"/>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7-C163-4280-AB4A-B9314842E8A1}"/>
              </c:ext>
            </c:extLst>
          </c:dPt>
          <c:dPt>
            <c:idx val="4"/>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9-C163-4280-AB4A-B9314842E8A1}"/>
              </c:ext>
            </c:extLst>
          </c:dPt>
          <c:dPt>
            <c:idx val="5"/>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B-C163-4280-AB4A-B9314842E8A1}"/>
              </c:ext>
            </c:extLst>
          </c:dPt>
          <c:dPt>
            <c:idx val="6"/>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D-C163-4280-AB4A-B9314842E8A1}"/>
              </c:ext>
            </c:extLst>
          </c:dPt>
          <c:dPt>
            <c:idx val="7"/>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F-C163-4280-AB4A-B9314842E8A1}"/>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C163-4280-AB4A-B9314842E8A1}"/>
              </c:ext>
            </c:extLst>
          </c:dPt>
          <c:dPt>
            <c:idx val="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3-C163-4280-AB4A-B9314842E8A1}"/>
              </c:ext>
            </c:extLst>
          </c:dPt>
          <c:dPt>
            <c:idx val="10"/>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5-C163-4280-AB4A-B9314842E8A1}"/>
              </c:ext>
            </c:extLst>
          </c:dPt>
          <c:dPt>
            <c:idx val="1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17-C163-4280-AB4A-B9314842E8A1}"/>
              </c:ext>
            </c:extLst>
          </c:dPt>
          <c:dPt>
            <c:idx val="12"/>
            <c:invertIfNegative val="0"/>
            <c:bubble3D val="0"/>
            <c:spPr>
              <a:solidFill>
                <a:srgbClr val="BE1C37"/>
              </a:solidFill>
              <a:ln cap="rnd">
                <a:noFill/>
                <a:round/>
              </a:ln>
              <a:effectLst/>
              <a:scene3d>
                <a:camera prst="orthographicFront"/>
                <a:lightRig rig="threePt" dir="t"/>
              </a:scene3d>
            </c:spPr>
            <c:extLst>
              <c:ext xmlns:c16="http://schemas.microsoft.com/office/drawing/2014/chart" uri="{C3380CC4-5D6E-409C-BE32-E72D297353CC}">
                <c16:uniqueId val="{00000019-C163-4280-AB4A-B9314842E8A1}"/>
              </c:ext>
            </c:extLst>
          </c:dPt>
          <c:dLbls>
            <c:dLbl>
              <c:idx val="0"/>
              <c:numFmt formatCode="0.0&quot;%&quot;" sourceLinked="0"/>
              <c:spPr>
                <a:noFill/>
                <a:ln w="28575">
                  <a:noFill/>
                </a:ln>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163-4280-AB4A-B9314842E8A1}"/>
                </c:ext>
              </c:extLst>
            </c:dLbl>
            <c:dLbl>
              <c:idx val="2"/>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163-4280-AB4A-B9314842E8A1}"/>
                </c:ext>
              </c:extLst>
            </c:dLbl>
            <c:dLbl>
              <c:idx val="5"/>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C163-4280-AB4A-B9314842E8A1}"/>
                </c:ext>
              </c:extLst>
            </c:dLbl>
            <c:dLbl>
              <c:idx val="6"/>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C163-4280-AB4A-B9314842E8A1}"/>
                </c:ext>
              </c:extLst>
            </c:dLbl>
            <c:dLbl>
              <c:idx val="11"/>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C163-4280-AB4A-B9314842E8A1}"/>
                </c:ext>
              </c:extLst>
            </c:dLbl>
            <c:numFmt formatCode="0.0&quot;%&quot;" sourceLinked="0"/>
            <c:spPr>
              <a:noFill/>
              <a:ln w="28575">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Women</c:v>
                </c:pt>
                <c:pt idx="1">
                  <c:v>Men</c:v>
                </c:pt>
                <c:pt idx="2">
                  <c:v>18 to 39</c:v>
                </c:pt>
                <c:pt idx="3">
                  <c:v>40 to 64</c:v>
                </c:pt>
                <c:pt idx="4">
                  <c:v>65+</c:v>
                </c:pt>
                <c:pt idx="5">
                  <c:v>Very Low Income</c:v>
                </c:pt>
                <c:pt idx="6">
                  <c:v>Low 
Income</c:v>
                </c:pt>
                <c:pt idx="7">
                  <c:v>Mid/High Income</c:v>
                </c:pt>
                <c:pt idx="8">
                  <c:v>White</c:v>
                </c:pt>
                <c:pt idx="9">
                  <c:v>Black</c:v>
                </c:pt>
                <c:pt idx="10">
                  <c:v>Diverse </c:v>
                </c:pt>
                <c:pt idx="11">
                  <c:v>LGBTQ+</c:v>
                </c:pt>
                <c:pt idx="12">
                  <c:v>Total 
Area</c:v>
                </c:pt>
              </c:strCache>
            </c:strRef>
          </c:cat>
          <c:val>
            <c:numRef>
              <c:f>Sheet1!$B$2:$B$14</c:f>
              <c:numCache>
                <c:formatCode>General</c:formatCode>
                <c:ptCount val="13"/>
                <c:pt idx="0">
                  <c:v>31</c:v>
                </c:pt>
                <c:pt idx="1">
                  <c:v>28.1</c:v>
                </c:pt>
                <c:pt idx="2">
                  <c:v>47</c:v>
                </c:pt>
                <c:pt idx="3">
                  <c:v>26.9</c:v>
                </c:pt>
                <c:pt idx="4">
                  <c:v>12</c:v>
                </c:pt>
                <c:pt idx="5">
                  <c:v>69</c:v>
                </c:pt>
                <c:pt idx="6">
                  <c:v>50.1</c:v>
                </c:pt>
                <c:pt idx="7">
                  <c:v>21.7</c:v>
                </c:pt>
                <c:pt idx="8">
                  <c:v>29.7</c:v>
                </c:pt>
                <c:pt idx="9">
                  <c:v>30.9</c:v>
                </c:pt>
                <c:pt idx="10">
                  <c:v>34.1</c:v>
                </c:pt>
                <c:pt idx="11">
                  <c:v>49.4</c:v>
                </c:pt>
                <c:pt idx="12">
                  <c:v>29.7</c:v>
                </c:pt>
              </c:numCache>
            </c:numRef>
          </c:val>
          <c:extLst>
            <c:ext xmlns:c16="http://schemas.microsoft.com/office/drawing/2014/chart" uri="{C3380CC4-5D6E-409C-BE32-E72D297353CC}">
              <c16:uniqueId val="{00000020-C163-4280-AB4A-B9314842E8A1}"/>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E143-46BC-8D61-73A02336F9C5}"/>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E143-46BC-8D61-73A02336F9C5}"/>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E143-46BC-8D61-73A02336F9C5}"/>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E143-46BC-8D61-73A02336F9C5}"/>
              </c:ext>
            </c:extLst>
          </c:dPt>
          <c:dPt>
            <c:idx val="4"/>
            <c:invertIfNegative val="0"/>
            <c:bubble3D val="0"/>
            <c:extLst>
              <c:ext xmlns:c16="http://schemas.microsoft.com/office/drawing/2014/chart" uri="{C3380CC4-5D6E-409C-BE32-E72D297353CC}">
                <c16:uniqueId val="{00000009-E143-46BC-8D61-73A02336F9C5}"/>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11.2</c:v>
                </c:pt>
                <c:pt idx="1">
                  <c:v>14.4</c:v>
                </c:pt>
                <c:pt idx="2">
                  <c:v>14.9</c:v>
                </c:pt>
                <c:pt idx="3">
                  <c:v>14</c:v>
                </c:pt>
                <c:pt idx="4">
                  <c:v>16.399999999999999</c:v>
                </c:pt>
              </c:numCache>
            </c:numRef>
          </c:val>
          <c:extLst>
            <c:ext xmlns:c16="http://schemas.microsoft.com/office/drawing/2014/chart" uri="{C3380CC4-5D6E-409C-BE32-E72D297353CC}">
              <c16:uniqueId val="{0000000D-E143-46BC-8D61-73A02336F9C5}"/>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1972081295213E-3"/>
          <c:y val="0"/>
          <c:w val="0.97424397944921626"/>
          <c:h val="0.83237534670051072"/>
        </c:manualLayout>
      </c:layout>
      <c:lineChart>
        <c:grouping val="standard"/>
        <c:varyColors val="0"/>
        <c:ser>
          <c:idx val="1"/>
          <c:order val="0"/>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23D5-4C9D-83E8-DFFEE83746F0}"/>
                </c:ext>
              </c:extLst>
            </c:dLbl>
            <c:dLbl>
              <c:idx val="2"/>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3D5-4C9D-83E8-DFFEE83746F0}"/>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2019</c:v>
                </c:pt>
                <c:pt idx="1">
                  <c:v>2022</c:v>
                </c:pt>
                <c:pt idx="2">
                  <c:v>2025</c:v>
                </c:pt>
              </c:numCache>
            </c:numRef>
          </c:cat>
          <c:val>
            <c:numRef>
              <c:f>Sheet1!$B$2:$B$4</c:f>
              <c:numCache>
                <c:formatCode>General</c:formatCode>
                <c:ptCount val="3"/>
                <c:pt idx="0">
                  <c:v>9.9</c:v>
                </c:pt>
                <c:pt idx="1">
                  <c:v>9.5</c:v>
                </c:pt>
                <c:pt idx="2">
                  <c:v>14</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0-2121-4FB1-819D-50DD46A57FF6}"/>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noFill/>
        <a:ln w="25400">
          <a:noFill/>
        </a:ln>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90604646641393"/>
          <c:y val="0"/>
          <c:w val="0.86809395353358609"/>
          <c:h val="0.70092342127300822"/>
        </c:manualLayout>
      </c:layout>
      <c:lineChart>
        <c:grouping val="standard"/>
        <c:varyColors val="0"/>
        <c:ser>
          <c:idx val="0"/>
          <c:order val="0"/>
          <c:tx>
            <c:strRef>
              <c:f>Sheet1!$B$1</c:f>
              <c:strCache>
                <c:ptCount val="1"/>
                <c:pt idx="0">
                  <c:v>Total Area</c:v>
                </c:pt>
              </c:strCache>
            </c:strRef>
          </c:tx>
          <c:spPr>
            <a:ln w="57150">
              <a:solidFill>
                <a:srgbClr val="BE1C37"/>
              </a:solidFill>
            </a:ln>
          </c:spPr>
          <c:marker>
            <c:symbol val="none"/>
          </c:marker>
          <c:cat>
            <c:strRef>
              <c:f>Sheet1!$A$2:$A$6</c:f>
              <c:strCache>
                <c:ptCount val="5"/>
                <c:pt idx="0">
                  <c:v>2014-2016</c:v>
                </c:pt>
                <c:pt idx="1">
                  <c:v>2015-2017</c:v>
                </c:pt>
                <c:pt idx="2">
                  <c:v>2016-2018</c:v>
                </c:pt>
                <c:pt idx="3">
                  <c:v>2017-2019</c:v>
                </c:pt>
                <c:pt idx="4">
                  <c:v>2018-2020</c:v>
                </c:pt>
              </c:strCache>
            </c:strRef>
          </c:cat>
          <c:val>
            <c:numRef>
              <c:f>Sheet1!$B$2:$B$6</c:f>
              <c:numCache>
                <c:formatCode>0.0</c:formatCode>
                <c:ptCount val="5"/>
                <c:pt idx="0">
                  <c:v>4.2</c:v>
                </c:pt>
                <c:pt idx="1">
                  <c:v>2.5</c:v>
                </c:pt>
                <c:pt idx="2">
                  <c:v>3.7</c:v>
                </c:pt>
                <c:pt idx="3">
                  <c:v>4.3</c:v>
                </c:pt>
                <c:pt idx="4">
                  <c:v>6.1</c:v>
                </c:pt>
              </c:numCache>
            </c:numRef>
          </c:val>
          <c:smooth val="0"/>
          <c:extLst>
            <c:ext xmlns:c16="http://schemas.microsoft.com/office/drawing/2014/chart" uri="{C3380CC4-5D6E-409C-BE32-E72D297353CC}">
              <c16:uniqueId val="{00000000-9662-4459-8EBC-4274176E24CE}"/>
            </c:ext>
          </c:extLst>
        </c:ser>
        <c:ser>
          <c:idx val="1"/>
          <c:order val="1"/>
          <c:tx>
            <c:strRef>
              <c:f>Sheet1!$C$1</c:f>
              <c:strCache>
                <c:ptCount val="1"/>
                <c:pt idx="0">
                  <c:v>VA</c:v>
                </c:pt>
              </c:strCache>
            </c:strRef>
          </c:tx>
          <c:spPr>
            <a:ln w="38100">
              <a:solidFill>
                <a:srgbClr val="A5D867"/>
              </a:solidFill>
            </a:ln>
          </c:spPr>
          <c:marker>
            <c:symbol val="none"/>
          </c:marker>
          <c:cat>
            <c:strRef>
              <c:f>Sheet1!$A$2:$A$6</c:f>
              <c:strCache>
                <c:ptCount val="5"/>
                <c:pt idx="0">
                  <c:v>2014-2016</c:v>
                </c:pt>
                <c:pt idx="1">
                  <c:v>2015-2017</c:v>
                </c:pt>
                <c:pt idx="2">
                  <c:v>2016-2018</c:v>
                </c:pt>
                <c:pt idx="3">
                  <c:v>2017-2019</c:v>
                </c:pt>
                <c:pt idx="4">
                  <c:v>2018-2020</c:v>
                </c:pt>
              </c:strCache>
            </c:strRef>
          </c:cat>
          <c:val>
            <c:numRef>
              <c:f>Sheet1!$C$2:$C$6</c:f>
              <c:numCache>
                <c:formatCode>0.0</c:formatCode>
                <c:ptCount val="5"/>
                <c:pt idx="0">
                  <c:v>6</c:v>
                </c:pt>
                <c:pt idx="1">
                  <c:v>5.9</c:v>
                </c:pt>
                <c:pt idx="2">
                  <c:v>5.9</c:v>
                </c:pt>
                <c:pt idx="3">
                  <c:v>5.8</c:v>
                </c:pt>
                <c:pt idx="4">
                  <c:v>5.8</c:v>
                </c:pt>
              </c:numCache>
            </c:numRef>
          </c:val>
          <c:smooth val="0"/>
          <c:extLst>
            <c:ext xmlns:c16="http://schemas.microsoft.com/office/drawing/2014/chart" uri="{C3380CC4-5D6E-409C-BE32-E72D297353CC}">
              <c16:uniqueId val="{00000001-9662-4459-8EBC-4274176E24CE}"/>
            </c:ext>
          </c:extLst>
        </c:ser>
        <c:ser>
          <c:idx val="2"/>
          <c:order val="2"/>
          <c:tx>
            <c:strRef>
              <c:f>Sheet1!$D$1</c:f>
              <c:strCache>
                <c:ptCount val="1"/>
                <c:pt idx="0">
                  <c:v>US</c:v>
                </c:pt>
              </c:strCache>
            </c:strRef>
          </c:tx>
          <c:spPr>
            <a:ln w="38100">
              <a:solidFill>
                <a:srgbClr val="5A85D7"/>
              </a:solidFill>
            </a:ln>
          </c:spPr>
          <c:marker>
            <c:symbol val="none"/>
          </c:marker>
          <c:cat>
            <c:strRef>
              <c:f>Sheet1!$A$2:$A$6</c:f>
              <c:strCache>
                <c:ptCount val="5"/>
                <c:pt idx="0">
                  <c:v>2014-2016</c:v>
                </c:pt>
                <c:pt idx="1">
                  <c:v>2015-2017</c:v>
                </c:pt>
                <c:pt idx="2">
                  <c:v>2016-2018</c:v>
                </c:pt>
                <c:pt idx="3">
                  <c:v>2017-2019</c:v>
                </c:pt>
                <c:pt idx="4">
                  <c:v>2018-2020</c:v>
                </c:pt>
              </c:strCache>
            </c:strRef>
          </c:cat>
          <c:val>
            <c:numRef>
              <c:f>Sheet1!$D$2:$D$6</c:f>
              <c:numCache>
                <c:formatCode>0.0</c:formatCode>
                <c:ptCount val="5"/>
                <c:pt idx="0">
                  <c:v>5.9</c:v>
                </c:pt>
                <c:pt idx="1">
                  <c:v>5.9</c:v>
                </c:pt>
                <c:pt idx="2">
                  <c:v>5.8</c:v>
                </c:pt>
                <c:pt idx="3">
                  <c:v>5.7</c:v>
                </c:pt>
                <c:pt idx="4">
                  <c:v>5.6</c:v>
                </c:pt>
              </c:numCache>
            </c:numRef>
          </c:val>
          <c:smooth val="0"/>
          <c:extLst>
            <c:ext xmlns:c16="http://schemas.microsoft.com/office/drawing/2014/chart" uri="{C3380CC4-5D6E-409C-BE32-E72D297353CC}">
              <c16:uniqueId val="{00000002-9662-4459-8EBC-4274176E24CE}"/>
            </c:ext>
          </c:extLst>
        </c:ser>
        <c:dLbls>
          <c:showLegendKey val="0"/>
          <c:showVal val="0"/>
          <c:showCatName val="0"/>
          <c:showSerName val="0"/>
          <c:showPercent val="0"/>
          <c:showBubbleSize val="0"/>
        </c:dLbls>
        <c:smooth val="0"/>
        <c:axId val="164479360"/>
        <c:axId val="164481280"/>
      </c:lineChart>
      <c:catAx>
        <c:axId val="164479360"/>
        <c:scaling>
          <c:orientation val="minMax"/>
        </c:scaling>
        <c:delete val="0"/>
        <c:axPos val="b"/>
        <c:numFmt formatCode="General" sourceLinked="1"/>
        <c:majorTickMark val="out"/>
        <c:minorTickMark val="none"/>
        <c:tickLblPos val="nextTo"/>
        <c:spPr>
          <a:ln w="9525"/>
        </c:spPr>
        <c:crossAx val="164481280"/>
        <c:crosses val="autoZero"/>
        <c:auto val="1"/>
        <c:lblAlgn val="ctr"/>
        <c:lblOffset val="100"/>
        <c:noMultiLvlLbl val="0"/>
      </c:catAx>
      <c:valAx>
        <c:axId val="164481280"/>
        <c:scaling>
          <c:orientation val="minMax"/>
          <c:min val="0"/>
        </c:scaling>
        <c:delete val="1"/>
        <c:axPos val="l"/>
        <c:numFmt formatCode="#,##0" sourceLinked="0"/>
        <c:majorTickMark val="out"/>
        <c:minorTickMark val="none"/>
        <c:tickLblPos val="nextTo"/>
        <c:crossAx val="164479360"/>
        <c:crosses val="autoZero"/>
        <c:crossBetween val="between"/>
      </c:valAx>
      <c:dTable>
        <c:showHorzBorder val="1"/>
        <c:showVertBorder val="1"/>
        <c:showOutline val="1"/>
        <c:showKeys val="1"/>
        <c:spPr>
          <a:noFill/>
          <a:ln>
            <a:solidFill>
              <a:srgbClr val="FFFFFF"/>
            </a:solidFill>
          </a:ln>
        </c:spPr>
      </c:dTable>
      <c:spPr>
        <a:noFill/>
        <a:ln w="25400">
          <a:noFill/>
        </a:ln>
        <a:effectLst/>
      </c:spPr>
    </c:plotArea>
    <c:plotVisOnly val="1"/>
    <c:dispBlanksAs val="zero"/>
    <c:showDLblsOverMax val="0"/>
  </c:chart>
  <c:txPr>
    <a:bodyPr/>
    <a:lstStyle/>
    <a:p>
      <a:pPr>
        <a:defRPr sz="12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30105051364887E-2"/>
          <c:y val="0"/>
          <c:w val="0.92486989494863514"/>
          <c:h val="0.75313525219252753"/>
        </c:manualLayout>
      </c:layout>
      <c:lineChart>
        <c:grouping val="standard"/>
        <c:varyColors val="0"/>
        <c:ser>
          <c:idx val="0"/>
          <c:order val="0"/>
          <c:tx>
            <c:strRef>
              <c:f>Sheet1!$B$1</c:f>
              <c:strCache>
                <c:ptCount val="1"/>
                <c:pt idx="0">
                  <c:v>Total Area</c:v>
                </c:pt>
              </c:strCache>
            </c:strRef>
          </c:tx>
          <c:spPr>
            <a:ln w="57150">
              <a:solidFill>
                <a:srgbClr val="BE1C3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Sheet1!$B$2:$B$9</c:f>
              <c:numCache>
                <c:formatCode>0.0</c:formatCode>
                <c:ptCount val="8"/>
                <c:pt idx="0">
                  <c:v>45.9</c:v>
                </c:pt>
                <c:pt idx="1">
                  <c:v>51.9</c:v>
                </c:pt>
                <c:pt idx="2">
                  <c:v>54</c:v>
                </c:pt>
                <c:pt idx="3">
                  <c:v>58.4</c:v>
                </c:pt>
                <c:pt idx="4">
                  <c:v>57.2</c:v>
                </c:pt>
                <c:pt idx="5">
                  <c:v>60.2</c:v>
                </c:pt>
                <c:pt idx="6">
                  <c:v>61.5</c:v>
                </c:pt>
                <c:pt idx="7">
                  <c:v>60.3</c:v>
                </c:pt>
              </c:numCache>
            </c:numRef>
          </c:val>
          <c:smooth val="0"/>
          <c:extLst>
            <c:ext xmlns:c16="http://schemas.microsoft.com/office/drawing/2014/chart" uri="{C3380CC4-5D6E-409C-BE32-E72D297353CC}">
              <c16:uniqueId val="{00000000-9662-4459-8EBC-4274176E24CE}"/>
            </c:ext>
          </c:extLst>
        </c:ser>
        <c:ser>
          <c:idx val="1"/>
          <c:order val="1"/>
          <c:tx>
            <c:strRef>
              <c:f>Sheet1!$C$1</c:f>
              <c:strCache>
                <c:ptCount val="1"/>
                <c:pt idx="0">
                  <c:v>VA</c:v>
                </c:pt>
              </c:strCache>
            </c:strRef>
          </c:tx>
          <c:spPr>
            <a:ln w="38100">
              <a:solidFill>
                <a:srgbClr val="A5D86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Sheet1!$C$2:$C$9</c:f>
              <c:numCache>
                <c:formatCode>0.0</c:formatCode>
                <c:ptCount val="8"/>
                <c:pt idx="0">
                  <c:v>40.9</c:v>
                </c:pt>
                <c:pt idx="1">
                  <c:v>43.8</c:v>
                </c:pt>
                <c:pt idx="2">
                  <c:v>45.5</c:v>
                </c:pt>
                <c:pt idx="3">
                  <c:v>46.4</c:v>
                </c:pt>
                <c:pt idx="4">
                  <c:v>49.3</c:v>
                </c:pt>
                <c:pt idx="5">
                  <c:v>54.6</c:v>
                </c:pt>
                <c:pt idx="6">
                  <c:v>59.2</c:v>
                </c:pt>
                <c:pt idx="7">
                  <c:v>61.1</c:v>
                </c:pt>
              </c:numCache>
            </c:numRef>
          </c:val>
          <c:smooth val="0"/>
          <c:extLst>
            <c:ext xmlns:c16="http://schemas.microsoft.com/office/drawing/2014/chart" uri="{C3380CC4-5D6E-409C-BE32-E72D297353CC}">
              <c16:uniqueId val="{00000001-9662-4459-8EBC-4274176E24CE}"/>
            </c:ext>
          </c:extLst>
        </c:ser>
        <c:ser>
          <c:idx val="2"/>
          <c:order val="2"/>
          <c:tx>
            <c:strRef>
              <c:f>Sheet1!$D$1</c:f>
              <c:strCache>
                <c:ptCount val="1"/>
                <c:pt idx="0">
                  <c:v>US</c:v>
                </c:pt>
              </c:strCache>
            </c:strRef>
          </c:tx>
          <c:spPr>
            <a:ln w="38100">
              <a:solidFill>
                <a:srgbClr val="5A85D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Sheet1!$D$2:$D$9</c:f>
              <c:numCache>
                <c:formatCode>0.0</c:formatCode>
                <c:ptCount val="8"/>
                <c:pt idx="0">
                  <c:v>46</c:v>
                </c:pt>
                <c:pt idx="1">
                  <c:v>49.2</c:v>
                </c:pt>
                <c:pt idx="2">
                  <c:v>51.1</c:v>
                </c:pt>
                <c:pt idx="3">
                  <c:v>52</c:v>
                </c:pt>
                <c:pt idx="4">
                  <c:v>54.9</c:v>
                </c:pt>
                <c:pt idx="5">
                  <c:v>60.5</c:v>
                </c:pt>
                <c:pt idx="6">
                  <c:v>65.599999999999994</c:v>
                </c:pt>
                <c:pt idx="7">
                  <c:v>67.8</c:v>
                </c:pt>
              </c:numCache>
            </c:numRef>
          </c:val>
          <c:smooth val="0"/>
          <c:extLst>
            <c:ext xmlns:c16="http://schemas.microsoft.com/office/drawing/2014/chart" uri="{C3380CC4-5D6E-409C-BE32-E72D297353CC}">
              <c16:uniqueId val="{00000002-9662-4459-8EBC-4274176E24CE}"/>
            </c:ext>
          </c:extLst>
        </c:ser>
        <c:dLbls>
          <c:showLegendKey val="0"/>
          <c:showVal val="0"/>
          <c:showCatName val="0"/>
          <c:showSerName val="0"/>
          <c:showPercent val="0"/>
          <c:showBubbleSize val="0"/>
        </c:dLbls>
        <c:smooth val="0"/>
        <c:axId val="164479360"/>
        <c:axId val="164481280"/>
      </c:lineChart>
      <c:catAx>
        <c:axId val="164479360"/>
        <c:scaling>
          <c:orientation val="minMax"/>
        </c:scaling>
        <c:delete val="0"/>
        <c:axPos val="b"/>
        <c:numFmt formatCode="General" sourceLinked="1"/>
        <c:majorTickMark val="out"/>
        <c:minorTickMark val="none"/>
        <c:tickLblPos val="nextTo"/>
        <c:spPr>
          <a:ln w="9525"/>
        </c:spPr>
        <c:crossAx val="164481280"/>
        <c:crosses val="autoZero"/>
        <c:auto val="1"/>
        <c:lblAlgn val="ctr"/>
        <c:lblOffset val="100"/>
        <c:noMultiLvlLbl val="0"/>
      </c:catAx>
      <c:valAx>
        <c:axId val="164481280"/>
        <c:scaling>
          <c:orientation val="minMax"/>
          <c:min val="0"/>
        </c:scaling>
        <c:delete val="0"/>
        <c:axPos val="l"/>
        <c:numFmt formatCode="#,##0" sourceLinked="0"/>
        <c:majorTickMark val="out"/>
        <c:minorTickMark val="none"/>
        <c:tickLblPos val="nextTo"/>
        <c:txPr>
          <a:bodyPr/>
          <a:lstStyle/>
          <a:p>
            <a:pPr>
              <a:defRPr sz="1100"/>
            </a:pPr>
            <a:endParaRPr lang="en-US"/>
          </a:p>
        </c:txPr>
        <c:crossAx val="164479360"/>
        <c:crosses val="autoZero"/>
        <c:crossBetween val="between"/>
      </c:valAx>
      <c:spPr>
        <a:noFill/>
        <a:ln w="25400">
          <a:noFill/>
        </a:ln>
        <a:effectLst/>
      </c:spPr>
    </c:plotArea>
    <c:legend>
      <c:legendPos val="t"/>
      <c:overlay val="0"/>
    </c:legend>
    <c:plotVisOnly val="1"/>
    <c:dispBlanksAs val="zero"/>
    <c:showDLblsOverMax val="0"/>
  </c:chart>
  <c:txPr>
    <a:bodyPr/>
    <a:lstStyle/>
    <a:p>
      <a:pPr>
        <a:defRPr sz="12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039428118169037E-4"/>
          <c:y val="9.2774325232528251E-2"/>
          <c:w val="0.60373490168765764"/>
          <c:h val="0.77677588510076911"/>
        </c:manualLayout>
      </c:layout>
      <c:doughnutChart>
        <c:varyColors val="1"/>
        <c:ser>
          <c:idx val="0"/>
          <c:order val="0"/>
          <c:tx>
            <c:strRef>
              <c:f>Sheet1!$B$1</c:f>
              <c:strCache>
                <c:ptCount val="1"/>
                <c:pt idx="0">
                  <c:v>Column1</c:v>
                </c:pt>
              </c:strCache>
            </c:strRef>
          </c:tx>
          <c:spPr>
            <a:solidFill>
              <a:srgbClr val="B71234"/>
            </a:solidFill>
            <a:ln w="28575">
              <a:solidFill>
                <a:srgbClr val="FFFFFF"/>
              </a:solidFill>
            </a:ln>
            <a:scene3d>
              <a:camera prst="orthographicFront"/>
              <a:lightRig rig="threePt" dir="t"/>
            </a:scene3d>
          </c:spPr>
          <c:dPt>
            <c:idx val="0"/>
            <c:bubble3D val="0"/>
            <c:spPr>
              <a:solidFill>
                <a:srgbClr val="ECC182">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1-1BB1-4E66-8AF1-E00782A764D1}"/>
              </c:ext>
            </c:extLst>
          </c:dPt>
          <c:dPt>
            <c:idx val="1"/>
            <c:bubble3D val="0"/>
            <c:spPr>
              <a:solidFill>
                <a:srgbClr val="BE1C37"/>
              </a:solidFill>
              <a:ln w="28575">
                <a:solidFill>
                  <a:srgbClr val="FFFFFF"/>
                </a:solidFill>
              </a:ln>
              <a:scene3d>
                <a:camera prst="orthographicFront"/>
                <a:lightRig rig="threePt" dir="t"/>
              </a:scene3d>
            </c:spPr>
            <c:extLst>
              <c:ext xmlns:c16="http://schemas.microsoft.com/office/drawing/2014/chart" uri="{C3380CC4-5D6E-409C-BE32-E72D297353CC}">
                <c16:uniqueId val="{00000003-1BB1-4E66-8AF1-E00782A764D1}"/>
              </c:ext>
            </c:extLst>
          </c:dPt>
          <c:dPt>
            <c:idx val="2"/>
            <c:bubble3D val="0"/>
            <c:spPr>
              <a:solidFill>
                <a:srgbClr val="93509E"/>
              </a:solidFill>
              <a:ln w="28575">
                <a:solidFill>
                  <a:srgbClr val="FFFFFF"/>
                </a:solidFill>
              </a:ln>
              <a:scene3d>
                <a:camera prst="orthographicFront"/>
                <a:lightRig rig="threePt" dir="t"/>
              </a:scene3d>
            </c:spPr>
            <c:extLst>
              <c:ext xmlns:c16="http://schemas.microsoft.com/office/drawing/2014/chart" uri="{C3380CC4-5D6E-409C-BE32-E72D297353CC}">
                <c16:uniqueId val="{00000005-1BB1-4E66-8AF1-E00782A764D1}"/>
              </c:ext>
            </c:extLst>
          </c:dPt>
          <c:dPt>
            <c:idx val="3"/>
            <c:bubble3D val="0"/>
            <c:spPr>
              <a:solidFill>
                <a:srgbClr val="A5D867">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7-1BB1-4E66-8AF1-E00782A764D1}"/>
              </c:ext>
            </c:extLst>
          </c:dPt>
          <c:dPt>
            <c:idx val="4"/>
            <c:bubble3D val="0"/>
            <c:spPr>
              <a:solidFill>
                <a:srgbClr val="FFFFFF">
                  <a:lumMod val="6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9-1BB1-4E66-8AF1-E00782A764D1}"/>
              </c:ext>
            </c:extLst>
          </c:dPt>
          <c:dLbls>
            <c:numFmt formatCode="#,##0.0&quot;%&quot;" sourceLinked="0"/>
            <c:spPr>
              <a:noFill/>
              <a:ln w="28575">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Motor Vehicle Crashes</c:v>
                </c:pt>
                <c:pt idx="1">
                  <c:v>Poisoning/Drug Overdose</c:v>
                </c:pt>
                <c:pt idx="2">
                  <c:v>Falls</c:v>
                </c:pt>
                <c:pt idx="3">
                  <c:v>Suffocation</c:v>
                </c:pt>
                <c:pt idx="4">
                  <c:v>Other</c:v>
                </c:pt>
              </c:strCache>
            </c:strRef>
          </c:cat>
          <c:val>
            <c:numRef>
              <c:f>Sheet1!$B$2:$B$6</c:f>
              <c:numCache>
                <c:formatCode>General</c:formatCode>
                <c:ptCount val="5"/>
                <c:pt idx="0">
                  <c:v>27.1</c:v>
                </c:pt>
                <c:pt idx="1">
                  <c:v>26.6</c:v>
                </c:pt>
                <c:pt idx="2">
                  <c:v>25.3</c:v>
                </c:pt>
                <c:pt idx="3">
                  <c:v>7</c:v>
                </c:pt>
                <c:pt idx="4">
                  <c:v>14</c:v>
                </c:pt>
              </c:numCache>
            </c:numRef>
          </c:val>
          <c:extLst>
            <c:ext xmlns:c16="http://schemas.microsoft.com/office/drawing/2014/chart" uri="{C3380CC4-5D6E-409C-BE32-E72D297353CC}">
              <c16:uniqueId val="{0000000A-1BB1-4E66-8AF1-E00782A764D1}"/>
            </c:ext>
          </c:extLst>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400" b="0">
                <a:solidFill>
                  <a:srgbClr val="9F6818"/>
                </a:solidFill>
                <a:latin typeface="Arial" panose="020B0604020202020204" pitchFamily="34" charset="0"/>
                <a:cs typeface="Arial" panose="020B0604020202020204" pitchFamily="34" charset="0"/>
              </a:defRPr>
            </a:pPr>
            <a:endParaRPr lang="en-US"/>
          </a:p>
        </c:txPr>
      </c:legendEntry>
      <c:legendEntry>
        <c:idx val="1"/>
        <c:txPr>
          <a:bodyPr/>
          <a:lstStyle/>
          <a:p>
            <a:pPr>
              <a:defRPr sz="1400" b="0">
                <a:solidFill>
                  <a:srgbClr val="C00000"/>
                </a:solidFill>
                <a:latin typeface="Arial" panose="020B0604020202020204" pitchFamily="34" charset="0"/>
                <a:cs typeface="Arial" panose="020B0604020202020204" pitchFamily="34" charset="0"/>
              </a:defRPr>
            </a:pPr>
            <a:endParaRPr lang="en-US"/>
          </a:p>
        </c:txPr>
      </c:legendEntry>
      <c:legendEntry>
        <c:idx val="2"/>
        <c:txPr>
          <a:bodyPr/>
          <a:lstStyle/>
          <a:p>
            <a:pPr>
              <a:defRPr sz="1400" b="0">
                <a:solidFill>
                  <a:schemeClr val="accent5">
                    <a:lumMod val="75000"/>
                  </a:schemeClr>
                </a:solidFill>
                <a:latin typeface="Arial" panose="020B0604020202020204" pitchFamily="34" charset="0"/>
                <a:cs typeface="Arial" panose="020B0604020202020204" pitchFamily="34" charset="0"/>
              </a:defRPr>
            </a:pPr>
            <a:endParaRPr lang="en-US"/>
          </a:p>
        </c:txPr>
      </c:legendEntry>
      <c:legendEntry>
        <c:idx val="3"/>
        <c:txPr>
          <a:bodyPr/>
          <a:lstStyle/>
          <a:p>
            <a:pPr>
              <a:defRPr sz="1400" b="0">
                <a:solidFill>
                  <a:schemeClr val="accent4">
                    <a:lumMod val="50000"/>
                  </a:schemeClr>
                </a:solidFill>
                <a:latin typeface="Arial" panose="020B0604020202020204" pitchFamily="34" charset="0"/>
                <a:cs typeface="Arial" panose="020B0604020202020204" pitchFamily="34" charset="0"/>
              </a:defRPr>
            </a:pPr>
            <a:endParaRPr lang="en-US"/>
          </a:p>
        </c:txPr>
      </c:legendEntry>
      <c:legendEntry>
        <c:idx val="4"/>
        <c:txPr>
          <a:bodyPr/>
          <a:lstStyle/>
          <a:p>
            <a:pPr>
              <a:defRPr sz="14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Entry>
      <c:layout>
        <c:manualLayout>
          <c:xMode val="edge"/>
          <c:yMode val="edge"/>
          <c:x val="0.62066925909445592"/>
          <c:y val="4.9460487744027941E-2"/>
          <c:w val="0.37778740802362848"/>
          <c:h val="0.90173614077363529"/>
        </c:manualLayout>
      </c:layout>
      <c:overlay val="0"/>
      <c:txPr>
        <a:bodyPr/>
        <a:lstStyle/>
        <a:p>
          <a:pPr>
            <a:defRPr sz="14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400" b="1">
          <a:latin typeface="Arial Narrow" panose="020B0606020202030204"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D81C-4B84-9079-C11B08D8AA1D}"/>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D81C-4B84-9079-C11B08D8AA1D}"/>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D81C-4B84-9079-C11B08D8AA1D}"/>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D81C-4B84-9079-C11B08D8AA1D}"/>
              </c:ext>
            </c:extLst>
          </c:dPt>
          <c:dPt>
            <c:idx val="4"/>
            <c:invertIfNegative val="0"/>
            <c:bubble3D val="0"/>
            <c:extLst>
              <c:ext xmlns:c16="http://schemas.microsoft.com/office/drawing/2014/chart" uri="{C3380CC4-5D6E-409C-BE32-E72D297353CC}">
                <c16:uniqueId val="{00000009-D81C-4B84-9079-C11B08D8AA1D}"/>
              </c:ext>
            </c:extLst>
          </c:dPt>
          <c:dLbls>
            <c:dLbl>
              <c:idx val="4"/>
              <c:numFmt formatCode="0.0&quot;%&quot;" sourceLinked="0"/>
              <c:spPr>
                <a:noFill/>
                <a:ln w="28575">
                  <a:solidFill>
                    <a:srgbClr val="A5D867">
                      <a:lumMod val="75000"/>
                    </a:srgbClr>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D81C-4B84-9079-C11B08D8AA1D}"/>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4.0999999999999996</c:v>
                </c:pt>
                <c:pt idx="1">
                  <c:v>5.8</c:v>
                </c:pt>
                <c:pt idx="2">
                  <c:v>3.3</c:v>
                </c:pt>
                <c:pt idx="3">
                  <c:v>4</c:v>
                </c:pt>
                <c:pt idx="4">
                  <c:v>7</c:v>
                </c:pt>
              </c:numCache>
            </c:numRef>
          </c:val>
          <c:extLst>
            <c:ext xmlns:c16="http://schemas.microsoft.com/office/drawing/2014/chart" uri="{C3380CC4-5D6E-409C-BE32-E72D297353CC}">
              <c16:uniqueId val="{0000000D-D81C-4B84-9079-C11B08D8AA1D}"/>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ABA-42C1-97D3-A60DA7EBECCA}"/>
                </c:ext>
              </c:extLst>
            </c:dLbl>
            <c:dLbl>
              <c:idx val="2"/>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1ABA-42C1-97D3-A60DA7EBECCA}"/>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2016</c:v>
                </c:pt>
                <c:pt idx="1">
                  <c:v>2019</c:v>
                </c:pt>
                <c:pt idx="2">
                  <c:v>2025</c:v>
                </c:pt>
              </c:numCache>
            </c:numRef>
          </c:cat>
          <c:val>
            <c:numRef>
              <c:f>Sheet1!$B$2:$B$4</c:f>
              <c:numCache>
                <c:formatCode>General</c:formatCode>
                <c:ptCount val="3"/>
                <c:pt idx="0">
                  <c:v>0.3</c:v>
                </c:pt>
                <c:pt idx="1">
                  <c:v>2.5</c:v>
                </c:pt>
                <c:pt idx="2">
                  <c:v>4</c:v>
                </c:pt>
              </c:numCache>
            </c:numRef>
          </c:val>
          <c:smooth val="0"/>
          <c:extLst>
            <c:ext xmlns:c16="http://schemas.microsoft.com/office/drawing/2014/chart" uri="{C3380CC4-5D6E-409C-BE32-E72D297353CC}">
              <c16:uniqueId val="{00000000-CE98-4578-BE3F-4A2330D0903F}"/>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7D21-47FD-ADC8-24BD77F8B0A5}"/>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7D21-47FD-ADC8-24BD77F8B0A5}"/>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7D21-47FD-ADC8-24BD77F8B0A5}"/>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7D21-47FD-ADC8-24BD77F8B0A5}"/>
              </c:ext>
            </c:extLst>
          </c:dPt>
          <c:dPt>
            <c:idx val="4"/>
            <c:invertIfNegative val="0"/>
            <c:bubble3D val="0"/>
            <c:extLst>
              <c:ext xmlns:c16="http://schemas.microsoft.com/office/drawing/2014/chart" uri="{C3380CC4-5D6E-409C-BE32-E72D297353CC}">
                <c16:uniqueId val="{00000009-7D21-47FD-ADC8-24BD77F8B0A5}"/>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19</c:v>
                </c:pt>
                <c:pt idx="1">
                  <c:v>20.5</c:v>
                </c:pt>
                <c:pt idx="2">
                  <c:v>19</c:v>
                </c:pt>
                <c:pt idx="3">
                  <c:v>19.3</c:v>
                </c:pt>
                <c:pt idx="4">
                  <c:v>20.3</c:v>
                </c:pt>
              </c:numCache>
            </c:numRef>
          </c:val>
          <c:extLst>
            <c:ext xmlns:c16="http://schemas.microsoft.com/office/drawing/2014/chart" uri="{C3380CC4-5D6E-409C-BE32-E72D297353CC}">
              <c16:uniqueId val="{0000000D-7D21-47FD-ADC8-24BD77F8B0A5}"/>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C447-46BA-AE89-25C86C20FC93}"/>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447-46BA-AE89-25C86C20FC93}"/>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9.6999999999999993</c:v>
                </c:pt>
                <c:pt idx="1">
                  <c:v>17.600000000000001</c:v>
                </c:pt>
                <c:pt idx="2">
                  <c:v>15.1</c:v>
                </c:pt>
                <c:pt idx="3">
                  <c:v>19.3</c:v>
                </c:pt>
              </c:numCache>
            </c:numRef>
          </c:val>
          <c:smooth val="0"/>
          <c:extLst>
            <c:ext xmlns:c16="http://schemas.microsoft.com/office/drawing/2014/chart" uri="{C3380CC4-5D6E-409C-BE32-E72D297353CC}">
              <c16:uniqueId val="{00000000-F565-495A-8DEB-3FA3B0041CBA}"/>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07679595606103"/>
          <c:y val="0.10511495396195583"/>
          <c:w val="0.36786271507728202"/>
          <c:h val="0.8948850460380442"/>
        </c:manualLayout>
      </c:layout>
      <c:doughnutChart>
        <c:varyColors val="1"/>
        <c:ser>
          <c:idx val="0"/>
          <c:order val="0"/>
          <c:tx>
            <c:strRef>
              <c:f>Sheet1!$B$1</c:f>
              <c:strCache>
                <c:ptCount val="1"/>
                <c:pt idx="0">
                  <c:v>Column1</c:v>
                </c:pt>
              </c:strCache>
            </c:strRef>
          </c:tx>
          <c:spPr>
            <a:solidFill>
              <a:srgbClr val="B71234"/>
            </a:solidFill>
            <a:ln w="28575">
              <a:solidFill>
                <a:srgbClr val="FFFFFF"/>
              </a:solidFill>
            </a:ln>
            <a:scene3d>
              <a:camera prst="orthographicFront"/>
              <a:lightRig rig="threePt" dir="t"/>
            </a:scene3d>
          </c:spPr>
          <c:dPt>
            <c:idx val="0"/>
            <c:bubble3D val="0"/>
            <c:spPr>
              <a:solidFill>
                <a:srgbClr val="5A85D7"/>
              </a:solidFill>
              <a:ln w="28575">
                <a:solidFill>
                  <a:srgbClr val="FFFFFF"/>
                </a:solidFill>
              </a:ln>
              <a:scene3d>
                <a:camera prst="orthographicFront"/>
                <a:lightRig rig="threePt" dir="t"/>
              </a:scene3d>
            </c:spPr>
            <c:extLst>
              <c:ext xmlns:c16="http://schemas.microsoft.com/office/drawing/2014/chart" uri="{C3380CC4-5D6E-409C-BE32-E72D297353CC}">
                <c16:uniqueId val="{00000001-099E-4E4B-AD80-F66D48532D86}"/>
              </c:ext>
            </c:extLst>
          </c:dPt>
          <c:dPt>
            <c:idx val="1"/>
            <c:bubble3D val="0"/>
            <c:spPr>
              <a:solidFill>
                <a:srgbClr val="ECC182">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3-099E-4E4B-AD80-F66D48532D86}"/>
              </c:ext>
            </c:extLst>
          </c:dPt>
          <c:dPt>
            <c:idx val="2"/>
            <c:bubble3D val="0"/>
            <c:spPr>
              <a:solidFill>
                <a:srgbClr val="A5D867">
                  <a:lumMod val="75000"/>
                </a:srgbClr>
              </a:solidFill>
              <a:ln w="28575">
                <a:solidFill>
                  <a:srgbClr val="FFFFFF"/>
                </a:solidFill>
              </a:ln>
              <a:scene3d>
                <a:camera prst="orthographicFront"/>
                <a:lightRig rig="threePt" dir="t"/>
              </a:scene3d>
            </c:spPr>
            <c:extLst>
              <c:ext xmlns:c16="http://schemas.microsoft.com/office/drawing/2014/chart" uri="{C3380CC4-5D6E-409C-BE32-E72D297353CC}">
                <c16:uniqueId val="{00000005-099E-4E4B-AD80-F66D48532D86}"/>
              </c:ext>
            </c:extLst>
          </c:dPt>
          <c:dPt>
            <c:idx val="3"/>
            <c:bubble3D val="0"/>
            <c:explosion val="10"/>
            <c:spPr>
              <a:solidFill>
                <a:srgbClr val="BE1C37"/>
              </a:solidFill>
              <a:ln w="28575">
                <a:solidFill>
                  <a:srgbClr val="FFFFFF"/>
                </a:solidFill>
              </a:ln>
              <a:scene3d>
                <a:camera prst="orthographicFront"/>
                <a:lightRig rig="threePt" dir="t"/>
              </a:scene3d>
            </c:spPr>
            <c:extLst>
              <c:ext xmlns:c16="http://schemas.microsoft.com/office/drawing/2014/chart" uri="{C3380CC4-5D6E-409C-BE32-E72D297353CC}">
                <c16:uniqueId val="{00000007-099E-4E4B-AD80-F66D48532D86}"/>
              </c:ext>
            </c:extLst>
          </c:dPt>
          <c:dLbls>
            <c:dLbl>
              <c:idx val="2"/>
              <c:layout>
                <c:manualLayout>
                  <c:x val="4.4753086419753084E-2"/>
                  <c:y val="0.14082625201635371"/>
                </c:manualLayout>
              </c:layout>
              <c:numFmt formatCode="#,##0.0&quot;%&quot;" sourceLinked="0"/>
              <c:spPr>
                <a:noFill/>
                <a:ln w="28575">
                  <a:noFill/>
                </a:ln>
                <a:effectLst/>
              </c:spPr>
              <c:txPr>
                <a:bodyPr rot="0" vert="horz" wrap="square" lIns="38100" tIns="19050" rIns="38100" bIns="19050" anchor="ctr">
                  <a:spAutoFit/>
                </a:bodyPr>
                <a:lstStyle/>
                <a:p>
                  <a:pPr algn="ctr">
                    <a:defRPr sz="1400">
                      <a:solidFill>
                        <a:srgbClr val="547F21"/>
                      </a:solidFill>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99E-4E4B-AD80-F66D48532D86}"/>
                </c:ext>
              </c:extLst>
            </c:dLbl>
            <c:numFmt formatCode="#,##0.0&quot;%&quot;" sourceLinked="0"/>
            <c:spPr>
              <a:noFill/>
              <a:ln w="28575">
                <a:noFill/>
              </a:ln>
              <a:effectLst/>
            </c:spPr>
            <c:txPr>
              <a:bodyPr rot="0" vert="horz" wrap="square" lIns="38100" tIns="19050" rIns="38100" bIns="19050" anchor="ctr">
                <a:spAutoFit/>
              </a:bodyPr>
              <a:lstStyle/>
              <a:p>
                <a:pPr algn="ctr">
                  <a:defRPr>
                    <a:solidFill>
                      <a:schemeClr val="bg1"/>
                    </a:solidFill>
                  </a:defRPr>
                </a:pPr>
                <a:endParaRPr lang="en-US"/>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Private Insurance</c:v>
                </c:pt>
                <c:pt idx="1">
                  <c:v>Medicaid/Medicare/ Other Gov't</c:v>
                </c:pt>
                <c:pt idx="2">
                  <c:v>VA/Military</c:v>
                </c:pt>
                <c:pt idx="3">
                  <c:v>No Insurance/Self-Pay</c:v>
                </c:pt>
              </c:strCache>
            </c:strRef>
          </c:cat>
          <c:val>
            <c:numRef>
              <c:f>Sheet1!$B$2:$B$5</c:f>
              <c:numCache>
                <c:formatCode>General</c:formatCode>
                <c:ptCount val="4"/>
                <c:pt idx="0">
                  <c:v>57.9</c:v>
                </c:pt>
                <c:pt idx="1">
                  <c:v>29.4</c:v>
                </c:pt>
                <c:pt idx="2">
                  <c:v>4</c:v>
                </c:pt>
                <c:pt idx="3">
                  <c:v>8.6999999999999993</c:v>
                </c:pt>
              </c:numCache>
            </c:numRef>
          </c:val>
          <c:extLst>
            <c:ext xmlns:c16="http://schemas.microsoft.com/office/drawing/2014/chart" uri="{C3380CC4-5D6E-409C-BE32-E72D297353CC}">
              <c16:uniqueId val="{0000000A-099E-4E4B-AD80-F66D48532D86}"/>
            </c:ext>
          </c:extLst>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500" b="0">
                <a:solidFill>
                  <a:schemeClr val="accent1"/>
                </a:solidFill>
                <a:latin typeface="Arial" panose="020B0604020202020204" pitchFamily="34" charset="0"/>
                <a:cs typeface="Arial" panose="020B0604020202020204" pitchFamily="34" charset="0"/>
              </a:defRPr>
            </a:pPr>
            <a:endParaRPr lang="en-US"/>
          </a:p>
        </c:txPr>
      </c:legendEntry>
      <c:legendEntry>
        <c:idx val="1"/>
        <c:txPr>
          <a:bodyPr/>
          <a:lstStyle/>
          <a:p>
            <a:pPr>
              <a:defRPr sz="1500" b="0">
                <a:solidFill>
                  <a:srgbClr val="E09A33"/>
                </a:solidFill>
                <a:latin typeface="Arial" panose="020B0604020202020204" pitchFamily="34" charset="0"/>
                <a:cs typeface="Arial" panose="020B0604020202020204" pitchFamily="34" charset="0"/>
              </a:defRPr>
            </a:pPr>
            <a:endParaRPr lang="en-US"/>
          </a:p>
        </c:txPr>
      </c:legendEntry>
      <c:legendEntry>
        <c:idx val="2"/>
        <c:txPr>
          <a:bodyPr/>
          <a:lstStyle/>
          <a:p>
            <a:pPr>
              <a:defRPr sz="1500" b="0">
                <a:solidFill>
                  <a:schemeClr val="accent4">
                    <a:lumMod val="50000"/>
                  </a:schemeClr>
                </a:solidFill>
                <a:latin typeface="Arial" panose="020B0604020202020204" pitchFamily="34" charset="0"/>
                <a:cs typeface="Arial" panose="020B0604020202020204" pitchFamily="34" charset="0"/>
              </a:defRPr>
            </a:pPr>
            <a:endParaRPr lang="en-US"/>
          </a:p>
        </c:txPr>
      </c:legendEntry>
      <c:legendEntry>
        <c:idx val="3"/>
        <c:txPr>
          <a:bodyPr/>
          <a:lstStyle/>
          <a:p>
            <a:pPr>
              <a:defRPr sz="1500" b="0">
                <a:solidFill>
                  <a:schemeClr val="accent2">
                    <a:lumMod val="75000"/>
                  </a:schemeClr>
                </a:solidFill>
                <a:latin typeface="Arial" panose="020B0604020202020204" pitchFamily="34" charset="0"/>
                <a:cs typeface="Arial" panose="020B0604020202020204" pitchFamily="34" charset="0"/>
              </a:defRPr>
            </a:pPr>
            <a:endParaRPr lang="en-US"/>
          </a:p>
        </c:txPr>
      </c:legendEntry>
      <c:layout>
        <c:manualLayout>
          <c:xMode val="edge"/>
          <c:yMode val="edge"/>
          <c:x val="0.72146714299601433"/>
          <c:y val="4.9460487744027941E-2"/>
          <c:w val="0.2769896471274424"/>
          <c:h val="0.90173614077363529"/>
        </c:manualLayout>
      </c:layout>
      <c:overlay val="0"/>
      <c:txPr>
        <a:bodyPr/>
        <a:lstStyle/>
        <a:p>
          <a:pPr>
            <a:defRPr sz="15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400" b="1">
          <a:latin typeface="Arial Narrow" panose="020B0606020202030204" pitchFamily="34" charset="0"/>
        </a:defRPr>
      </a:pPr>
      <a:endParaRPr lang="en-US"/>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988-4105-8BF2-F0C72A4B0DA5}"/>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988-4105-8BF2-F0C72A4B0DA5}"/>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8.6999999999999993</c:v>
                </c:pt>
                <c:pt idx="1">
                  <c:v>17.7</c:v>
                </c:pt>
                <c:pt idx="2">
                  <c:v>21.5</c:v>
                </c:pt>
                <c:pt idx="3">
                  <c:v>21.9</c:v>
                </c:pt>
              </c:numCache>
            </c:numRef>
          </c:val>
          <c:smooth val="0"/>
          <c:extLst>
            <c:ext xmlns:c16="http://schemas.microsoft.com/office/drawing/2014/chart" uri="{C3380CC4-5D6E-409C-BE32-E72D297353CC}">
              <c16:uniqueId val="{00000000-B988-4105-8BF2-F0C72A4B0DA5}"/>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layout>
                <c:manualLayout>
                  <c:x val="-0.11352323174031984"/>
                  <c:y val="3.7972924918185623E-2"/>
                </c:manualLayout>
              </c:layout>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5A-4659-B539-EA8BE9CFDB4A}"/>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895A-4659-B539-EA8BE9CFDB4A}"/>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14.9</c:v>
                </c:pt>
                <c:pt idx="1">
                  <c:v>28.6</c:v>
                </c:pt>
                <c:pt idx="2">
                  <c:v>28.6</c:v>
                </c:pt>
                <c:pt idx="3">
                  <c:v>35.5</c:v>
                </c:pt>
              </c:numCache>
            </c:numRef>
          </c:val>
          <c:smooth val="0"/>
          <c:extLst>
            <c:ext xmlns:c16="http://schemas.microsoft.com/office/drawing/2014/chart" uri="{C3380CC4-5D6E-409C-BE32-E72D297353CC}">
              <c16:uniqueId val="{00000001-895A-4659-B539-EA8BE9CFDB4A}"/>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E8EF-498E-8A25-F29664218D0A}"/>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E8EF-498E-8A25-F29664218D0A}"/>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10.5</c:v>
                </c:pt>
                <c:pt idx="1">
                  <c:v>13.4</c:v>
                </c:pt>
                <c:pt idx="2">
                  <c:v>14.5</c:v>
                </c:pt>
                <c:pt idx="3">
                  <c:v>17.2</c:v>
                </c:pt>
              </c:numCache>
            </c:numRef>
          </c:val>
          <c:smooth val="0"/>
          <c:extLst>
            <c:ext xmlns:c16="http://schemas.microsoft.com/office/drawing/2014/chart" uri="{C3380CC4-5D6E-409C-BE32-E72D297353CC}">
              <c16:uniqueId val="{00000000-E8EF-498E-8A25-F29664218D0A}"/>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0111791581608E-2"/>
          <c:y val="3.7541054986412799E-3"/>
          <c:w val="0.98644988820841839"/>
          <c:h val="0.85023010893113526"/>
        </c:manualLayout>
      </c:layout>
      <c:barChart>
        <c:barDir val="col"/>
        <c:grouping val="clustered"/>
        <c:varyColors val="0"/>
        <c:ser>
          <c:idx val="0"/>
          <c:order val="0"/>
          <c:tx>
            <c:strRef>
              <c:f>Sheet1!$B$1</c:f>
              <c:strCache>
                <c:ptCount val="1"/>
                <c:pt idx="0">
                  <c:v>Column1</c:v>
                </c:pt>
              </c:strCache>
            </c:strRef>
          </c:tx>
          <c:spPr>
            <a:solidFill>
              <a:srgbClr val="D9E8EC"/>
            </a:solidFill>
            <a:ln cap="rnd">
              <a:noFill/>
              <a:round/>
            </a:ln>
            <a:effectLst/>
            <a:scene3d>
              <a:camera prst="orthographicFront"/>
              <a:lightRig rig="threePt" dir="t"/>
            </a:scene3d>
          </c:spPr>
          <c:invertIfNegative val="0"/>
          <c:dPt>
            <c:idx val="0"/>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1-234B-422D-81A6-14EABC8ED157}"/>
              </c:ext>
            </c:extLst>
          </c:dPt>
          <c:dPt>
            <c:idx val="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3-234B-422D-81A6-14EABC8ED157}"/>
              </c:ext>
            </c:extLst>
          </c:dPt>
          <c:dPt>
            <c:idx val="2"/>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5-234B-422D-81A6-14EABC8ED157}"/>
              </c:ext>
            </c:extLst>
          </c:dPt>
          <c:dPt>
            <c:idx val="3"/>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7-234B-422D-81A6-14EABC8ED157}"/>
              </c:ext>
            </c:extLst>
          </c:dPt>
          <c:dPt>
            <c:idx val="4"/>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9-234B-422D-81A6-14EABC8ED157}"/>
              </c:ext>
            </c:extLst>
          </c:dPt>
          <c:dPt>
            <c:idx val="5"/>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B-234B-422D-81A6-14EABC8ED157}"/>
              </c:ext>
            </c:extLst>
          </c:dPt>
          <c:dPt>
            <c:idx val="6"/>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D-234B-422D-81A6-14EABC8ED157}"/>
              </c:ext>
            </c:extLst>
          </c:dPt>
          <c:dPt>
            <c:idx val="7"/>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F-234B-422D-81A6-14EABC8ED157}"/>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234B-422D-81A6-14EABC8ED157}"/>
              </c:ext>
            </c:extLst>
          </c:dPt>
          <c:dPt>
            <c:idx val="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3-234B-422D-81A6-14EABC8ED157}"/>
              </c:ext>
            </c:extLst>
          </c:dPt>
          <c:dPt>
            <c:idx val="10"/>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5-234B-422D-81A6-14EABC8ED157}"/>
              </c:ext>
            </c:extLst>
          </c:dPt>
          <c:dPt>
            <c:idx val="1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17-234B-422D-81A6-14EABC8ED157}"/>
              </c:ext>
            </c:extLst>
          </c:dPt>
          <c:dPt>
            <c:idx val="12"/>
            <c:invertIfNegative val="0"/>
            <c:bubble3D val="0"/>
            <c:spPr>
              <a:solidFill>
                <a:srgbClr val="BE1C37"/>
              </a:solidFill>
              <a:ln cap="rnd">
                <a:noFill/>
                <a:round/>
              </a:ln>
              <a:effectLst/>
              <a:scene3d>
                <a:camera prst="orthographicFront"/>
                <a:lightRig rig="threePt" dir="t"/>
              </a:scene3d>
            </c:spPr>
            <c:extLst>
              <c:ext xmlns:c16="http://schemas.microsoft.com/office/drawing/2014/chart" uri="{C3380CC4-5D6E-409C-BE32-E72D297353CC}">
                <c16:uniqueId val="{00000019-234B-422D-81A6-14EABC8ED157}"/>
              </c:ext>
            </c:extLst>
          </c:dPt>
          <c:dPt>
            <c:idx val="13"/>
            <c:invertIfNegative val="0"/>
            <c:bubble3D val="0"/>
            <c:spPr>
              <a:solidFill>
                <a:srgbClr val="5A85D7"/>
              </a:solidFill>
              <a:ln cap="rnd">
                <a:noFill/>
                <a:round/>
              </a:ln>
              <a:effectLst/>
              <a:scene3d>
                <a:camera prst="orthographicFront"/>
                <a:lightRig rig="threePt" dir="t"/>
              </a:scene3d>
            </c:spPr>
            <c:extLst>
              <c:ext xmlns:c16="http://schemas.microsoft.com/office/drawing/2014/chart" uri="{C3380CC4-5D6E-409C-BE32-E72D297353CC}">
                <c16:uniqueId val="{0000001A-EFAB-4EF9-91B1-C63DC7752D41}"/>
              </c:ext>
            </c:extLst>
          </c:dPt>
          <c:dLbls>
            <c:dLbl>
              <c:idx val="0"/>
              <c:numFmt formatCode="0.0&quot;%&quot;" sourceLinked="0"/>
              <c:spPr>
                <a:solidFill>
                  <a:srgbClr val="FFFF00"/>
                </a:solidFill>
                <a:ln w="28575">
                  <a:noFill/>
                </a:ln>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34B-422D-81A6-14EABC8ED157}"/>
                </c:ext>
              </c:extLst>
            </c:dLbl>
            <c:dLbl>
              <c:idx val="2"/>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34B-422D-81A6-14EABC8ED157}"/>
                </c:ext>
              </c:extLst>
            </c:dLbl>
            <c:dLbl>
              <c:idx val="5"/>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234B-422D-81A6-14EABC8ED157}"/>
                </c:ext>
              </c:extLst>
            </c:dLbl>
            <c:dLbl>
              <c:idx val="6"/>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234B-422D-81A6-14EABC8ED157}"/>
                </c:ext>
              </c:extLst>
            </c:dLbl>
            <c:dLbl>
              <c:idx val="11"/>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234B-422D-81A6-14EABC8ED157}"/>
                </c:ext>
              </c:extLst>
            </c:dLbl>
            <c:numFmt formatCode="0.0&quot;%&quot;" sourceLinked="0"/>
            <c:spPr>
              <a:noFill/>
              <a:ln w="28575">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Women</c:v>
                </c:pt>
                <c:pt idx="1">
                  <c:v>Men</c:v>
                </c:pt>
                <c:pt idx="2">
                  <c:v>18 to 39</c:v>
                </c:pt>
                <c:pt idx="3">
                  <c:v>40 to 64</c:v>
                </c:pt>
                <c:pt idx="4">
                  <c:v>65+</c:v>
                </c:pt>
                <c:pt idx="5">
                  <c:v>Very Low Income</c:v>
                </c:pt>
                <c:pt idx="6">
                  <c:v>Low 
Income</c:v>
                </c:pt>
                <c:pt idx="7">
                  <c:v>Mid/High Income</c:v>
                </c:pt>
                <c:pt idx="8">
                  <c:v>White</c:v>
                </c:pt>
                <c:pt idx="9">
                  <c:v>Black</c:v>
                </c:pt>
                <c:pt idx="10">
                  <c:v>Diverse </c:v>
                </c:pt>
                <c:pt idx="11">
                  <c:v>LGBTQ+</c:v>
                </c:pt>
                <c:pt idx="12">
                  <c:v>Total 
Area</c:v>
                </c:pt>
                <c:pt idx="13">
                  <c:v>US</c:v>
                </c:pt>
              </c:strCache>
            </c:strRef>
          </c:cat>
          <c:val>
            <c:numRef>
              <c:f>Sheet1!$B$2:$B$15</c:f>
              <c:numCache>
                <c:formatCode>General</c:formatCode>
                <c:ptCount val="14"/>
                <c:pt idx="0">
                  <c:v>46.9</c:v>
                </c:pt>
                <c:pt idx="1">
                  <c:v>35.700000000000003</c:v>
                </c:pt>
                <c:pt idx="2">
                  <c:v>57</c:v>
                </c:pt>
                <c:pt idx="3">
                  <c:v>38.4</c:v>
                </c:pt>
                <c:pt idx="4">
                  <c:v>27.9</c:v>
                </c:pt>
                <c:pt idx="5">
                  <c:v>70.2</c:v>
                </c:pt>
                <c:pt idx="6">
                  <c:v>65.2</c:v>
                </c:pt>
                <c:pt idx="7">
                  <c:v>34.1</c:v>
                </c:pt>
                <c:pt idx="8">
                  <c:v>42.4</c:v>
                </c:pt>
                <c:pt idx="9">
                  <c:v>34.4</c:v>
                </c:pt>
                <c:pt idx="10">
                  <c:v>42.8</c:v>
                </c:pt>
                <c:pt idx="11">
                  <c:v>74</c:v>
                </c:pt>
                <c:pt idx="12">
                  <c:v>41.7</c:v>
                </c:pt>
                <c:pt idx="13">
                  <c:v>46.7</c:v>
                </c:pt>
              </c:numCache>
            </c:numRef>
          </c:val>
          <c:extLst>
            <c:ext xmlns:c16="http://schemas.microsoft.com/office/drawing/2014/chart" uri="{C3380CC4-5D6E-409C-BE32-E72D297353CC}">
              <c16:uniqueId val="{00000020-234B-422D-81A6-14EABC8ED157}"/>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90604646641393"/>
          <c:y val="0"/>
          <c:w val="0.86809395353358609"/>
          <c:h val="0.70092342127300822"/>
        </c:manualLayout>
      </c:layout>
      <c:lineChart>
        <c:grouping val="standard"/>
        <c:varyColors val="0"/>
        <c:ser>
          <c:idx val="0"/>
          <c:order val="0"/>
          <c:tx>
            <c:strRef>
              <c:f>Sheet1!$B$1</c:f>
              <c:strCache>
                <c:ptCount val="1"/>
                <c:pt idx="0">
                  <c:v>Total Area</c:v>
                </c:pt>
              </c:strCache>
            </c:strRef>
          </c:tx>
          <c:spPr>
            <a:ln w="57150">
              <a:solidFill>
                <a:srgbClr val="BE1C3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Sheet1!$B$2:$B$9</c:f>
              <c:numCache>
                <c:formatCode>0.0</c:formatCode>
                <c:ptCount val="8"/>
                <c:pt idx="0">
                  <c:v>19.600000000000001</c:v>
                </c:pt>
                <c:pt idx="1">
                  <c:v>19.5</c:v>
                </c:pt>
                <c:pt idx="2">
                  <c:v>20.7</c:v>
                </c:pt>
                <c:pt idx="3">
                  <c:v>21.5</c:v>
                </c:pt>
                <c:pt idx="4">
                  <c:v>22.9</c:v>
                </c:pt>
                <c:pt idx="5">
                  <c:v>22</c:v>
                </c:pt>
                <c:pt idx="6">
                  <c:v>21.5</c:v>
                </c:pt>
                <c:pt idx="7">
                  <c:v>18.7</c:v>
                </c:pt>
              </c:numCache>
            </c:numRef>
          </c:val>
          <c:smooth val="0"/>
          <c:extLst>
            <c:ext xmlns:c16="http://schemas.microsoft.com/office/drawing/2014/chart" uri="{C3380CC4-5D6E-409C-BE32-E72D297353CC}">
              <c16:uniqueId val="{00000000-9662-4459-8EBC-4274176E24CE}"/>
            </c:ext>
          </c:extLst>
        </c:ser>
        <c:ser>
          <c:idx val="1"/>
          <c:order val="1"/>
          <c:tx>
            <c:strRef>
              <c:f>Sheet1!$C$1</c:f>
              <c:strCache>
                <c:ptCount val="1"/>
                <c:pt idx="0">
                  <c:v>VA</c:v>
                </c:pt>
              </c:strCache>
            </c:strRef>
          </c:tx>
          <c:spPr>
            <a:ln w="38100">
              <a:solidFill>
                <a:srgbClr val="A5D86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Sheet1!$C$2:$C$9</c:f>
              <c:numCache>
                <c:formatCode>0.0</c:formatCode>
                <c:ptCount val="8"/>
                <c:pt idx="0">
                  <c:v>13.6</c:v>
                </c:pt>
                <c:pt idx="1">
                  <c:v>13.7</c:v>
                </c:pt>
                <c:pt idx="2">
                  <c:v>14.1</c:v>
                </c:pt>
                <c:pt idx="3">
                  <c:v>14</c:v>
                </c:pt>
                <c:pt idx="4">
                  <c:v>14</c:v>
                </c:pt>
                <c:pt idx="5">
                  <c:v>13.7</c:v>
                </c:pt>
                <c:pt idx="6">
                  <c:v>13.9</c:v>
                </c:pt>
                <c:pt idx="7">
                  <c:v>13.9</c:v>
                </c:pt>
              </c:numCache>
            </c:numRef>
          </c:val>
          <c:smooth val="0"/>
          <c:extLst>
            <c:ext xmlns:c16="http://schemas.microsoft.com/office/drawing/2014/chart" uri="{C3380CC4-5D6E-409C-BE32-E72D297353CC}">
              <c16:uniqueId val="{00000001-9662-4459-8EBC-4274176E24CE}"/>
            </c:ext>
          </c:extLst>
        </c:ser>
        <c:ser>
          <c:idx val="2"/>
          <c:order val="2"/>
          <c:tx>
            <c:strRef>
              <c:f>Sheet1!$D$1</c:f>
              <c:strCache>
                <c:ptCount val="1"/>
                <c:pt idx="0">
                  <c:v>US</c:v>
                </c:pt>
              </c:strCache>
            </c:strRef>
          </c:tx>
          <c:spPr>
            <a:ln w="38100">
              <a:solidFill>
                <a:srgbClr val="5A85D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Sheet1!$D$2:$D$9</c:f>
              <c:numCache>
                <c:formatCode>0.0</c:formatCode>
                <c:ptCount val="8"/>
                <c:pt idx="0">
                  <c:v>13.7</c:v>
                </c:pt>
                <c:pt idx="1">
                  <c:v>14</c:v>
                </c:pt>
                <c:pt idx="2">
                  <c:v>14.4</c:v>
                </c:pt>
                <c:pt idx="3">
                  <c:v>14.6</c:v>
                </c:pt>
                <c:pt idx="4">
                  <c:v>14.4</c:v>
                </c:pt>
                <c:pt idx="5">
                  <c:v>14.3</c:v>
                </c:pt>
                <c:pt idx="6">
                  <c:v>14.4</c:v>
                </c:pt>
                <c:pt idx="7">
                  <c:v>14.7</c:v>
                </c:pt>
              </c:numCache>
            </c:numRef>
          </c:val>
          <c:smooth val="0"/>
          <c:extLst>
            <c:ext xmlns:c16="http://schemas.microsoft.com/office/drawing/2014/chart" uri="{C3380CC4-5D6E-409C-BE32-E72D297353CC}">
              <c16:uniqueId val="{00000002-9662-4459-8EBC-4274176E24CE}"/>
            </c:ext>
          </c:extLst>
        </c:ser>
        <c:dLbls>
          <c:showLegendKey val="0"/>
          <c:showVal val="0"/>
          <c:showCatName val="0"/>
          <c:showSerName val="0"/>
          <c:showPercent val="0"/>
          <c:showBubbleSize val="0"/>
        </c:dLbls>
        <c:smooth val="0"/>
        <c:axId val="164479360"/>
        <c:axId val="164481280"/>
      </c:lineChart>
      <c:catAx>
        <c:axId val="164479360"/>
        <c:scaling>
          <c:orientation val="minMax"/>
        </c:scaling>
        <c:delete val="0"/>
        <c:axPos val="b"/>
        <c:numFmt formatCode="General" sourceLinked="1"/>
        <c:majorTickMark val="out"/>
        <c:minorTickMark val="none"/>
        <c:tickLblPos val="nextTo"/>
        <c:spPr>
          <a:ln w="9525"/>
        </c:spPr>
        <c:crossAx val="164481280"/>
        <c:crosses val="autoZero"/>
        <c:auto val="1"/>
        <c:lblAlgn val="ctr"/>
        <c:lblOffset val="100"/>
        <c:noMultiLvlLbl val="0"/>
      </c:catAx>
      <c:valAx>
        <c:axId val="164481280"/>
        <c:scaling>
          <c:orientation val="minMax"/>
          <c:min val="0"/>
        </c:scaling>
        <c:delete val="1"/>
        <c:axPos val="l"/>
        <c:numFmt formatCode="#,##0" sourceLinked="0"/>
        <c:majorTickMark val="out"/>
        <c:minorTickMark val="none"/>
        <c:tickLblPos val="nextTo"/>
        <c:crossAx val="164479360"/>
        <c:crosses val="autoZero"/>
        <c:crossBetween val="between"/>
      </c:valAx>
      <c:dTable>
        <c:showHorzBorder val="1"/>
        <c:showVertBorder val="1"/>
        <c:showOutline val="1"/>
        <c:showKeys val="1"/>
        <c:spPr>
          <a:noFill/>
          <a:ln>
            <a:solidFill>
              <a:srgbClr val="FFFFFF"/>
            </a:solidFill>
          </a:ln>
        </c:spPr>
      </c:dTable>
      <c:spPr>
        <a:noFill/>
        <a:ln w="25400">
          <a:noFill/>
        </a:ln>
        <a:effectLst/>
      </c:spPr>
    </c:plotArea>
    <c:plotVisOnly val="1"/>
    <c:dispBlanksAs val="zero"/>
    <c:showDLblsOverMax val="0"/>
  </c:chart>
  <c:txPr>
    <a:bodyPr/>
    <a:lstStyle/>
    <a:p>
      <a:pPr>
        <a:defRPr sz="12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5CE4-408E-B5BC-E05121851DB1}"/>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5CE4-408E-B5BC-E05121851DB1}"/>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5CE4-408E-B5BC-E05121851DB1}"/>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5CE4-408E-B5BC-E05121851DB1}"/>
              </c:ext>
            </c:extLst>
          </c:dPt>
          <c:dPt>
            <c:idx val="4"/>
            <c:invertIfNegative val="0"/>
            <c:bubble3D val="0"/>
            <c:extLst>
              <c:ext xmlns:c16="http://schemas.microsoft.com/office/drawing/2014/chart" uri="{C3380CC4-5D6E-409C-BE32-E72D297353CC}">
                <c16:uniqueId val="{00000009-5CE4-408E-B5BC-E05121851DB1}"/>
              </c:ext>
            </c:extLst>
          </c:dPt>
          <c:dLbls>
            <c:dLbl>
              <c:idx val="0"/>
              <c:numFmt formatCode="0.0&quot;%&quot;" sourceLinked="0"/>
              <c:spPr>
                <a:solidFill>
                  <a:srgbClr val="FFFF00"/>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CE4-408E-B5BC-E05121851DB1}"/>
                </c:ext>
              </c:extLst>
            </c:dLbl>
            <c:dLbl>
              <c:idx val="1"/>
              <c:layout>
                <c:manualLayout>
                  <c:x val="2.136752136752137E-3"/>
                  <c:y val="3.7541054986412799E-3"/>
                </c:manualLayout>
              </c:layout>
              <c:numFmt formatCode="0.0&quot;%&quot;" sourceLinked="0"/>
              <c:spPr>
                <a:solidFill>
                  <a:srgbClr val="FFFF00"/>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E4-408E-B5BC-E05121851DB1}"/>
                </c:ext>
              </c:extLst>
            </c:dLbl>
            <c:dLbl>
              <c:idx val="4"/>
              <c:numFmt formatCode="0.0&quot;%&quot;" sourceLinked="0"/>
              <c:spPr>
                <a:noFill/>
                <a:ln w="28575">
                  <a:solidFill>
                    <a:srgbClr val="A5D867">
                      <a:lumMod val="75000"/>
                    </a:srgbClr>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CE4-408E-B5BC-E05121851DB1}"/>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13.5</c:v>
                </c:pt>
                <c:pt idx="1">
                  <c:v>11.9</c:v>
                </c:pt>
                <c:pt idx="2">
                  <c:v>8.1999999999999993</c:v>
                </c:pt>
                <c:pt idx="3">
                  <c:v>10.1</c:v>
                </c:pt>
                <c:pt idx="4">
                  <c:v>13.2</c:v>
                </c:pt>
              </c:numCache>
            </c:numRef>
          </c:val>
          <c:extLst>
            <c:ext xmlns:c16="http://schemas.microsoft.com/office/drawing/2014/chart" uri="{C3380CC4-5D6E-409C-BE32-E72D297353CC}">
              <c16:uniqueId val="{0000000D-5CE4-408E-B5BC-E05121851DB1}"/>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3D4-4DB4-89A2-23A041B31862}"/>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A3D4-4DB4-89A2-23A041B31862}"/>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2.5</c:v>
                </c:pt>
                <c:pt idx="1">
                  <c:v>5.2</c:v>
                </c:pt>
                <c:pt idx="2">
                  <c:v>8.1999999999999993</c:v>
                </c:pt>
                <c:pt idx="3">
                  <c:v>10.1</c:v>
                </c:pt>
              </c:numCache>
            </c:numRef>
          </c:val>
          <c:smooth val="0"/>
          <c:extLst>
            <c:ext xmlns:c16="http://schemas.microsoft.com/office/drawing/2014/chart" uri="{C3380CC4-5D6E-409C-BE32-E72D297353CC}">
              <c16:uniqueId val="{00000000-01F8-4CC2-AA05-26CB84CC141D}"/>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7FBF-42BA-9E41-F40DFE6A25F4}"/>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7FBF-42BA-9E41-F40DFE6A25F4}"/>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7FBF-42BA-9E41-F40DFE6A25F4}"/>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7FBF-42BA-9E41-F40DFE6A25F4}"/>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7FBF-42BA-9E41-F40DFE6A25F4}"/>
              </c:ext>
            </c:extLst>
          </c:dPt>
          <c:dLbls>
            <c:dLbl>
              <c:idx val="4"/>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7FBF-42BA-9E41-F40DFE6A25F4}"/>
                </c:ext>
              </c:extLst>
            </c:dLbl>
            <c:dLbl>
              <c:idx val="5"/>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0AC2-48BC-B6C0-AFB09F671F92}"/>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71.099999999999994</c:v>
                </c:pt>
                <c:pt idx="1">
                  <c:v>71</c:v>
                </c:pt>
                <c:pt idx="2">
                  <c:v>74.099999999999994</c:v>
                </c:pt>
                <c:pt idx="3">
                  <c:v>72.8</c:v>
                </c:pt>
                <c:pt idx="4">
                  <c:v>68.599999999999994</c:v>
                </c:pt>
                <c:pt idx="5">
                  <c:v>63.3</c:v>
                </c:pt>
              </c:numCache>
            </c:numRef>
          </c:val>
          <c:extLst>
            <c:ext xmlns:c16="http://schemas.microsoft.com/office/drawing/2014/chart" uri="{C3380CC4-5D6E-409C-BE32-E72D297353CC}">
              <c16:uniqueId val="{0000000E-7FBF-42BA-9E41-F40DFE6A25F4}"/>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layout>
                <c:manualLayout>
                  <c:x val="-0.12519354806102748"/>
                  <c:y val="5.2989346912750673E-2"/>
                </c:manualLayout>
              </c:layout>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C2-417C-B07E-5C97C7E6B2FB}"/>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182-4054-AF22-CDC0CC8A2115}"/>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61.9</c:v>
                </c:pt>
                <c:pt idx="1">
                  <c:v>73.2</c:v>
                </c:pt>
                <c:pt idx="2">
                  <c:v>71.8</c:v>
                </c:pt>
                <c:pt idx="3">
                  <c:v>72.8</c:v>
                </c:pt>
              </c:numCache>
            </c:numRef>
          </c:val>
          <c:smooth val="0"/>
          <c:extLst>
            <c:ext xmlns:c16="http://schemas.microsoft.com/office/drawing/2014/chart" uri="{C3380CC4-5D6E-409C-BE32-E72D297353CC}">
              <c16:uniqueId val="{00000000-3681-44CE-8930-BE7FBFE88742}"/>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147385422975974E-3"/>
          <c:y val="3.7541054986412799E-3"/>
          <c:w val="0.99348526145770244"/>
          <c:h val="0.81943875827196455"/>
        </c:manualLayout>
      </c:layout>
      <c:barChart>
        <c:barDir val="col"/>
        <c:grouping val="clustered"/>
        <c:varyColors val="0"/>
        <c:ser>
          <c:idx val="0"/>
          <c:order val="0"/>
          <c:tx>
            <c:strRef>
              <c:f>Sheet1!$B$1</c:f>
              <c:strCache>
                <c:ptCount val="1"/>
                <c:pt idx="0">
                  <c:v>Column1</c:v>
                </c:pt>
              </c:strCache>
            </c:strRef>
          </c:tx>
          <c:spPr>
            <a:solidFill>
              <a:srgbClr val="D9E8EC"/>
            </a:solidFill>
            <a:ln cap="rnd">
              <a:noFill/>
              <a:round/>
            </a:ln>
            <a:effectLst/>
            <a:scene3d>
              <a:camera prst="orthographicFront"/>
              <a:lightRig rig="threePt" dir="t"/>
            </a:scene3d>
          </c:spPr>
          <c:invertIfNegative val="0"/>
          <c:dPt>
            <c:idx val="0"/>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1-2287-4D38-AB08-3F9DE9231E84}"/>
              </c:ext>
            </c:extLst>
          </c:dPt>
          <c:dPt>
            <c:idx val="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3-2287-4D38-AB08-3F9DE9231E84}"/>
              </c:ext>
            </c:extLst>
          </c:dPt>
          <c:dPt>
            <c:idx val="2"/>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5-2287-4D38-AB08-3F9DE9231E84}"/>
              </c:ext>
            </c:extLst>
          </c:dPt>
          <c:dPt>
            <c:idx val="3"/>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7-2287-4D38-AB08-3F9DE9231E84}"/>
              </c:ext>
            </c:extLst>
          </c:dPt>
          <c:dPt>
            <c:idx val="4"/>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9-2287-4D38-AB08-3F9DE9231E84}"/>
              </c:ext>
            </c:extLst>
          </c:dPt>
          <c:dPt>
            <c:idx val="5"/>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B-2287-4D38-AB08-3F9DE9231E84}"/>
              </c:ext>
            </c:extLst>
          </c:dPt>
          <c:dPt>
            <c:idx val="6"/>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D-2287-4D38-AB08-3F9DE9231E84}"/>
              </c:ext>
            </c:extLst>
          </c:dPt>
          <c:dPt>
            <c:idx val="7"/>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F-2287-4D38-AB08-3F9DE9231E84}"/>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2287-4D38-AB08-3F9DE9231E84}"/>
              </c:ext>
            </c:extLst>
          </c:dPt>
          <c:dPt>
            <c:idx val="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3-2287-4D38-AB08-3F9DE9231E84}"/>
              </c:ext>
            </c:extLst>
          </c:dPt>
          <c:dPt>
            <c:idx val="10"/>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5-2287-4D38-AB08-3F9DE9231E84}"/>
              </c:ext>
            </c:extLst>
          </c:dPt>
          <c:dPt>
            <c:idx val="1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17-2287-4D38-AB08-3F9DE9231E84}"/>
              </c:ext>
            </c:extLst>
          </c:dPt>
          <c:dLbls>
            <c:dLbl>
              <c:idx val="0"/>
              <c:numFmt formatCode="0.0&quot;%&quot;" sourceLinked="0"/>
              <c:spPr>
                <a:noFill/>
                <a:ln w="28575">
                  <a:noFill/>
                </a:ln>
              </c:spPr>
              <c:txPr>
                <a:bodyPr rot="0" vert="horz"/>
                <a:lstStyle/>
                <a:p>
                  <a:pPr algn="ct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287-4D38-AB08-3F9DE9231E84}"/>
                </c:ext>
              </c:extLst>
            </c:dLbl>
            <c:dLbl>
              <c:idx val="2"/>
              <c:numFmt formatCode="0.0&quot;%&quot;" sourceLinked="0"/>
              <c:spPr>
                <a:solidFill>
                  <a:srgbClr val="FFFF00"/>
                </a:solidFill>
                <a:ln w="28575">
                  <a:noFill/>
                </a:ln>
                <a:effectLst/>
              </c:spPr>
              <c:txPr>
                <a:bodyPr rot="0" vert="horz"/>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287-4D38-AB08-3F9DE9231E84}"/>
                </c:ext>
              </c:extLst>
            </c:dLbl>
            <c:dLbl>
              <c:idx val="5"/>
              <c:numFmt formatCode="0.0&quot;%&quot;" sourceLinked="0"/>
              <c:spPr>
                <a:solidFill>
                  <a:srgbClr val="FFFF00"/>
                </a:solidFill>
                <a:ln w="28575">
                  <a:noFill/>
                </a:ln>
                <a:effectLst/>
              </c:spPr>
              <c:txPr>
                <a:bodyPr rot="0" vert="horz"/>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2287-4D38-AB08-3F9DE9231E84}"/>
                </c:ext>
              </c:extLst>
            </c:dLbl>
            <c:dLbl>
              <c:idx val="6"/>
              <c:numFmt formatCode="0.0&quot;%&quot;" sourceLinked="0"/>
              <c:spPr>
                <a:solidFill>
                  <a:srgbClr val="FFFF00"/>
                </a:solidFill>
                <a:ln w="28575">
                  <a:noFill/>
                </a:ln>
                <a:effectLst/>
              </c:spPr>
              <c:txPr>
                <a:bodyPr rot="0" vert="horz"/>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2287-4D38-AB08-3F9DE9231E84}"/>
                </c:ext>
              </c:extLst>
            </c:dLbl>
            <c:dLbl>
              <c:idx val="11"/>
              <c:numFmt formatCode="0.0&quot;%&quot;" sourceLinked="0"/>
              <c:spPr>
                <a:solidFill>
                  <a:srgbClr val="FFFF00"/>
                </a:solidFill>
                <a:ln w="28575">
                  <a:noFill/>
                </a:ln>
                <a:effectLst/>
              </c:spPr>
              <c:txPr>
                <a:bodyPr rot="0" vert="horz"/>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2287-4D38-AB08-3F9DE9231E84}"/>
                </c:ext>
              </c:extLst>
            </c:dLbl>
            <c:numFmt formatCode="0.0&quot;%&quot;" sourceLinked="0"/>
            <c:spPr>
              <a:noFill/>
              <a:ln w="28575">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Women</c:v>
                </c:pt>
                <c:pt idx="1">
                  <c:v>Men</c:v>
                </c:pt>
                <c:pt idx="2">
                  <c:v>18 to 39</c:v>
                </c:pt>
                <c:pt idx="3">
                  <c:v>40 to 64</c:v>
                </c:pt>
                <c:pt idx="4">
                  <c:v>65+</c:v>
                </c:pt>
                <c:pt idx="5">
                  <c:v>Very Low Income</c:v>
                </c:pt>
                <c:pt idx="6">
                  <c:v>Low Income</c:v>
                </c:pt>
                <c:pt idx="7">
                  <c:v>Mid/High Income</c:v>
                </c:pt>
                <c:pt idx="8">
                  <c:v>White</c:v>
                </c:pt>
                <c:pt idx="9">
                  <c:v>Black</c:v>
                </c:pt>
                <c:pt idx="10">
                  <c:v>Diverse </c:v>
                </c:pt>
                <c:pt idx="11">
                  <c:v>LGBTQ+</c:v>
                </c:pt>
              </c:strCache>
            </c:strRef>
          </c:cat>
          <c:val>
            <c:numRef>
              <c:f>Sheet1!$B$2:$B$13</c:f>
              <c:numCache>
                <c:formatCode>General</c:formatCode>
                <c:ptCount val="12"/>
                <c:pt idx="0">
                  <c:v>25.8</c:v>
                </c:pt>
                <c:pt idx="1">
                  <c:v>21.9</c:v>
                </c:pt>
                <c:pt idx="2">
                  <c:v>37.9</c:v>
                </c:pt>
                <c:pt idx="3">
                  <c:v>23</c:v>
                </c:pt>
                <c:pt idx="4">
                  <c:v>8.6</c:v>
                </c:pt>
                <c:pt idx="5">
                  <c:v>68.599999999999994</c:v>
                </c:pt>
                <c:pt idx="6">
                  <c:v>43.4</c:v>
                </c:pt>
                <c:pt idx="7">
                  <c:v>14.3</c:v>
                </c:pt>
                <c:pt idx="8">
                  <c:v>23.9</c:v>
                </c:pt>
                <c:pt idx="9">
                  <c:v>26.2</c:v>
                </c:pt>
                <c:pt idx="10">
                  <c:v>26.1</c:v>
                </c:pt>
                <c:pt idx="11">
                  <c:v>38.299999999999997</c:v>
                </c:pt>
              </c:numCache>
            </c:numRef>
          </c:val>
          <c:extLst>
            <c:ext xmlns:c16="http://schemas.microsoft.com/office/drawing/2014/chart" uri="{C3380CC4-5D6E-409C-BE32-E72D297353CC}">
              <c16:uniqueId val="{0000001A-2287-4D38-AB08-3F9DE9231E84}"/>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00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43588995819964E-4"/>
          <c:y val="3.5474818967869289E-3"/>
          <c:w val="0.99943156411004175"/>
          <c:h val="0.83253556128163397"/>
        </c:manualLayout>
      </c:layout>
      <c:barChart>
        <c:barDir val="col"/>
        <c:grouping val="clustered"/>
        <c:varyColors val="0"/>
        <c:ser>
          <c:idx val="0"/>
          <c:order val="0"/>
          <c:tx>
            <c:strRef>
              <c:f>Sheet1!$B$1</c:f>
              <c:strCache>
                <c:ptCount val="1"/>
                <c:pt idx="0">
                  <c:v>Total Area</c:v>
                </c:pt>
              </c:strCache>
            </c:strRef>
          </c:tx>
          <c:spPr>
            <a:solidFill>
              <a:srgbClr val="BE1C37"/>
            </a:solidFill>
            <a:ln w="28575" cap="rnd">
              <a:solidFill>
                <a:srgbClr val="FFFFFF"/>
              </a:solidFill>
              <a:round/>
            </a:ln>
            <a:effectLst/>
            <a:scene3d>
              <a:camera prst="orthographicFront"/>
              <a:lightRig rig="threePt" dir="t"/>
            </a:scene3d>
          </c:spPr>
          <c:invertIfNegative val="0"/>
          <c:dLbls>
            <c:numFmt formatCode="0.0&quot;%&quot;" sourceLinked="0"/>
            <c:spPr>
              <a:noFill/>
              <a:ln w="28575">
                <a:noFill/>
              </a:ln>
              <a:effectLst/>
            </c:spPr>
            <c:txPr>
              <a:bodyPr rot="0" vert="horz"/>
              <a:lstStyle/>
              <a:p>
                <a:pPr algn="ct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Getting a
Dr Appointment</c:v>
                </c:pt>
                <c:pt idx="1">
                  <c:v>Finding
a Doctor</c:v>
                </c:pt>
                <c:pt idx="2">
                  <c:v>Cost
(Prescriptions)</c:v>
                </c:pt>
                <c:pt idx="3">
                  <c:v>Cost
(Doctor Visit)</c:v>
                </c:pt>
                <c:pt idx="4">
                  <c:v>Inconvenient
Office Hours</c:v>
                </c:pt>
                <c:pt idx="5">
                  <c:v>Lack of
Transportation</c:v>
                </c:pt>
                <c:pt idx="6">
                  <c:v>Language/
Culture</c:v>
                </c:pt>
              </c:strCache>
            </c:strRef>
          </c:cat>
          <c:val>
            <c:numRef>
              <c:f>Sheet1!$B$2:$B$8</c:f>
              <c:numCache>
                <c:formatCode>General</c:formatCode>
                <c:ptCount val="7"/>
                <c:pt idx="0">
                  <c:v>33.5</c:v>
                </c:pt>
                <c:pt idx="1">
                  <c:v>21.7</c:v>
                </c:pt>
                <c:pt idx="2">
                  <c:v>16.2</c:v>
                </c:pt>
                <c:pt idx="3">
                  <c:v>15.5</c:v>
                </c:pt>
                <c:pt idx="4">
                  <c:v>13.3</c:v>
                </c:pt>
                <c:pt idx="5">
                  <c:v>11.2</c:v>
                </c:pt>
                <c:pt idx="6">
                  <c:v>2.6</c:v>
                </c:pt>
              </c:numCache>
            </c:numRef>
          </c:val>
          <c:extLst>
            <c:ext xmlns:c16="http://schemas.microsoft.com/office/drawing/2014/chart" uri="{C3380CC4-5D6E-409C-BE32-E72D297353CC}">
              <c16:uniqueId val="{00000000-57E9-4982-8DF7-DE0B5C9C9500}"/>
            </c:ext>
          </c:extLst>
        </c:ser>
        <c:ser>
          <c:idx val="1"/>
          <c:order val="1"/>
          <c:tx>
            <c:strRef>
              <c:f>Sheet1!$C$1</c:f>
              <c:strCache>
                <c:ptCount val="1"/>
                <c:pt idx="0">
                  <c:v>US</c:v>
                </c:pt>
              </c:strCache>
            </c:strRef>
          </c:tx>
          <c:spPr>
            <a:solidFill>
              <a:srgbClr val="5A85D7"/>
            </a:solidFill>
            <a:ln w="28575">
              <a:solidFill>
                <a:srgbClr val="FFFFFF"/>
              </a:solidFill>
            </a:ln>
          </c:spPr>
          <c:invertIfNegative val="0"/>
          <c:dLbls>
            <c:dLbl>
              <c:idx val="0"/>
              <c:numFmt formatCode="0.0&quot;%&quot;" sourceLinked="0"/>
              <c:spPr>
                <a:noFill/>
                <a:ln w="19050">
                  <a:noFill/>
                </a:ln>
                <a:effectLst/>
              </c:spPr>
              <c:txPr>
                <a:bodyPr rot="0" vert="horz"/>
                <a:lstStyle/>
                <a:p>
                  <a:pPr algn="ctr">
                    <a:defRPr sz="1050" b="0"/>
                  </a:pPr>
                  <a:endParaRPr lang="en-US"/>
                </a:p>
              </c:txPr>
              <c:showLegendKey val="0"/>
              <c:showVal val="1"/>
              <c:showCatName val="0"/>
              <c:showSerName val="0"/>
              <c:showPercent val="0"/>
              <c:showBubbleSize val="0"/>
              <c:extLst>
                <c:ext xmlns:c16="http://schemas.microsoft.com/office/drawing/2014/chart" uri="{C3380CC4-5D6E-409C-BE32-E72D297353CC}">
                  <c16:uniqueId val="{00000001-460B-4D5A-8293-12DB864DE91B}"/>
                </c:ext>
              </c:extLst>
            </c:dLbl>
            <c:dLbl>
              <c:idx val="1"/>
              <c:numFmt formatCode="0.0&quot;%&quot;" sourceLinked="0"/>
              <c:spPr>
                <a:noFill/>
                <a:ln w="19050">
                  <a:noFill/>
                </a:ln>
                <a:effectLst/>
              </c:spPr>
              <c:txPr>
                <a:bodyPr rot="0" vert="horz"/>
                <a:lstStyle/>
                <a:p>
                  <a:pPr algn="ctr">
                    <a:defRPr sz="1050" b="0"/>
                  </a:pPr>
                  <a:endParaRPr lang="en-US"/>
                </a:p>
              </c:txPr>
              <c:showLegendKey val="0"/>
              <c:showVal val="1"/>
              <c:showCatName val="0"/>
              <c:showSerName val="0"/>
              <c:showPercent val="0"/>
              <c:showBubbleSize val="0"/>
              <c:extLst>
                <c:ext xmlns:c16="http://schemas.microsoft.com/office/drawing/2014/chart" uri="{C3380CC4-5D6E-409C-BE32-E72D297353CC}">
                  <c16:uniqueId val="{00000000-460B-4D5A-8293-12DB864DE91B}"/>
                </c:ext>
              </c:extLst>
            </c:dLbl>
            <c:dLbl>
              <c:idx val="2"/>
              <c:numFmt formatCode="0.0&quot;%&quot;" sourceLinked="0"/>
              <c:spPr>
                <a:noFill/>
                <a:ln w="19050">
                  <a:solidFill>
                    <a:srgbClr val="A5D867">
                      <a:lumMod val="75000"/>
                    </a:srgbClr>
                  </a:solidFill>
                </a:ln>
                <a:effectLst/>
              </c:spPr>
              <c:txPr>
                <a:bodyPr rot="0" vert="horz"/>
                <a:lstStyle/>
                <a:p>
                  <a:pPr algn="ctr">
                    <a:defRPr sz="1050" b="0"/>
                  </a:pPr>
                  <a:endParaRPr lang="en-US"/>
                </a:p>
              </c:txPr>
              <c:showLegendKey val="0"/>
              <c:showVal val="1"/>
              <c:showCatName val="0"/>
              <c:showSerName val="0"/>
              <c:showPercent val="0"/>
              <c:showBubbleSize val="0"/>
              <c:extLst>
                <c:ext xmlns:c16="http://schemas.microsoft.com/office/drawing/2014/chart" uri="{C3380CC4-5D6E-409C-BE32-E72D297353CC}">
                  <c16:uniqueId val="{00000000-6F10-42B1-A5C5-0D82801C4516}"/>
                </c:ext>
              </c:extLst>
            </c:dLbl>
            <c:dLbl>
              <c:idx val="3"/>
              <c:numFmt formatCode="0.0&quot;%&quot;" sourceLinked="0"/>
              <c:spPr>
                <a:noFill/>
                <a:ln w="19050">
                  <a:solidFill>
                    <a:srgbClr val="A5D867">
                      <a:lumMod val="75000"/>
                    </a:srgbClr>
                  </a:solidFill>
                </a:ln>
                <a:effectLst/>
              </c:spPr>
              <c:txPr>
                <a:bodyPr rot="0" vert="horz"/>
                <a:lstStyle/>
                <a:p>
                  <a:pPr algn="ctr">
                    <a:defRPr sz="1050" b="0"/>
                  </a:pPr>
                  <a:endParaRPr lang="en-US"/>
                </a:p>
              </c:txPr>
              <c:showLegendKey val="0"/>
              <c:showVal val="1"/>
              <c:showCatName val="0"/>
              <c:showSerName val="0"/>
              <c:showPercent val="0"/>
              <c:showBubbleSize val="0"/>
              <c:extLst>
                <c:ext xmlns:c16="http://schemas.microsoft.com/office/drawing/2014/chart" uri="{C3380CC4-5D6E-409C-BE32-E72D297353CC}">
                  <c16:uniqueId val="{00000001-6F10-42B1-A5C5-0D82801C4516}"/>
                </c:ext>
              </c:extLst>
            </c:dLbl>
            <c:dLbl>
              <c:idx val="4"/>
              <c:numFmt formatCode="0.0&quot;%&quot;" sourceLinked="0"/>
              <c:spPr>
                <a:noFill/>
                <a:ln w="19050">
                  <a:solidFill>
                    <a:srgbClr val="A5D867">
                      <a:lumMod val="75000"/>
                    </a:srgbClr>
                  </a:solidFill>
                </a:ln>
                <a:effectLst/>
              </c:spPr>
              <c:txPr>
                <a:bodyPr rot="0" vert="horz"/>
                <a:lstStyle/>
                <a:p>
                  <a:pPr algn="ctr">
                    <a:defRPr sz="1050" b="0"/>
                  </a:pPr>
                  <a:endParaRPr lang="en-US"/>
                </a:p>
              </c:txPr>
              <c:showLegendKey val="0"/>
              <c:showVal val="1"/>
              <c:showCatName val="0"/>
              <c:showSerName val="0"/>
              <c:showPercent val="0"/>
              <c:showBubbleSize val="0"/>
              <c:extLst>
                <c:ext xmlns:c16="http://schemas.microsoft.com/office/drawing/2014/chart" uri="{C3380CC4-5D6E-409C-BE32-E72D297353CC}">
                  <c16:uniqueId val="{00000002-6F10-42B1-A5C5-0D82801C4516}"/>
                </c:ext>
              </c:extLst>
            </c:dLbl>
            <c:dLbl>
              <c:idx val="5"/>
              <c:numFmt formatCode="0.0&quot;%&quot;" sourceLinked="0"/>
              <c:spPr>
                <a:noFill/>
                <a:ln w="19050">
                  <a:solidFill>
                    <a:srgbClr val="A5D867">
                      <a:lumMod val="75000"/>
                    </a:srgbClr>
                  </a:solidFill>
                </a:ln>
                <a:effectLst/>
              </c:spPr>
              <c:txPr>
                <a:bodyPr rot="0" vert="horz"/>
                <a:lstStyle/>
                <a:p>
                  <a:pPr algn="ctr">
                    <a:defRPr sz="1050" b="0"/>
                  </a:pPr>
                  <a:endParaRPr lang="en-US"/>
                </a:p>
              </c:txPr>
              <c:showLegendKey val="0"/>
              <c:showVal val="1"/>
              <c:showCatName val="0"/>
              <c:showSerName val="0"/>
              <c:showPercent val="0"/>
              <c:showBubbleSize val="0"/>
              <c:extLst>
                <c:ext xmlns:c16="http://schemas.microsoft.com/office/drawing/2014/chart" uri="{C3380CC4-5D6E-409C-BE32-E72D297353CC}">
                  <c16:uniqueId val="{00000003-6F10-42B1-A5C5-0D82801C4516}"/>
                </c:ext>
              </c:extLst>
            </c:dLbl>
            <c:dLbl>
              <c:idx val="6"/>
              <c:numFmt formatCode="0.0&quot;%&quot;" sourceLinked="0"/>
              <c:spPr>
                <a:noFill/>
                <a:ln w="19050">
                  <a:solidFill>
                    <a:srgbClr val="A5D867">
                      <a:lumMod val="75000"/>
                    </a:srgbClr>
                  </a:solidFill>
                </a:ln>
                <a:effectLst/>
              </c:spPr>
              <c:txPr>
                <a:bodyPr rot="0" vert="horz"/>
                <a:lstStyle/>
                <a:p>
                  <a:pPr algn="ctr">
                    <a:defRPr sz="1050" b="0"/>
                  </a:pPr>
                  <a:endParaRPr lang="en-US"/>
                </a:p>
              </c:txPr>
              <c:showLegendKey val="0"/>
              <c:showVal val="1"/>
              <c:showCatName val="0"/>
              <c:showSerName val="0"/>
              <c:showPercent val="0"/>
              <c:showBubbleSize val="0"/>
              <c:extLst>
                <c:ext xmlns:c16="http://schemas.microsoft.com/office/drawing/2014/chart" uri="{C3380CC4-5D6E-409C-BE32-E72D297353CC}">
                  <c16:uniqueId val="{00000004-6F10-42B1-A5C5-0D82801C4516}"/>
                </c:ext>
              </c:extLst>
            </c:dLbl>
            <c:numFmt formatCode="0.0&quot;%&quot;" sourceLinked="0"/>
            <c:spPr>
              <a:noFill/>
              <a:ln w="19050">
                <a:solidFill>
                  <a:srgbClr val="000000"/>
                </a:solidFill>
              </a:ln>
              <a:effectLst/>
            </c:spPr>
            <c:txPr>
              <a:bodyPr rot="0" vert="horz"/>
              <a:lstStyle/>
              <a:p>
                <a:pPr algn="ctr">
                  <a:defRPr sz="105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Getting a
Dr Appointment</c:v>
                </c:pt>
                <c:pt idx="1">
                  <c:v>Finding
a Doctor</c:v>
                </c:pt>
                <c:pt idx="2">
                  <c:v>Cost
(Prescriptions)</c:v>
                </c:pt>
                <c:pt idx="3">
                  <c:v>Cost
(Doctor Visit)</c:v>
                </c:pt>
                <c:pt idx="4">
                  <c:v>Inconvenient
Office Hours</c:v>
                </c:pt>
                <c:pt idx="5">
                  <c:v>Lack of
Transportation</c:v>
                </c:pt>
                <c:pt idx="6">
                  <c:v>Language/
Culture</c:v>
                </c:pt>
              </c:strCache>
            </c:strRef>
          </c:cat>
          <c:val>
            <c:numRef>
              <c:f>Sheet1!$C$2:$C$8</c:f>
              <c:numCache>
                <c:formatCode>General</c:formatCode>
                <c:ptCount val="7"/>
                <c:pt idx="0">
                  <c:v>33.4</c:v>
                </c:pt>
                <c:pt idx="1">
                  <c:v>22</c:v>
                </c:pt>
                <c:pt idx="2">
                  <c:v>20.2</c:v>
                </c:pt>
                <c:pt idx="3">
                  <c:v>21.6</c:v>
                </c:pt>
                <c:pt idx="4">
                  <c:v>22.9</c:v>
                </c:pt>
                <c:pt idx="5">
                  <c:v>18.3</c:v>
                </c:pt>
                <c:pt idx="6">
                  <c:v>5</c:v>
                </c:pt>
              </c:numCache>
            </c:numRef>
          </c:val>
          <c:extLst>
            <c:ext xmlns:c16="http://schemas.microsoft.com/office/drawing/2014/chart" uri="{C3380CC4-5D6E-409C-BE32-E72D297353CC}">
              <c16:uniqueId val="{00000001-57E9-4982-8DF7-DE0B5C9C9500}"/>
            </c:ext>
          </c:extLst>
        </c:ser>
        <c:dLbls>
          <c:showLegendKey val="0"/>
          <c:showVal val="0"/>
          <c:showCatName val="0"/>
          <c:showSerName val="0"/>
          <c:showPercent val="0"/>
          <c:showBubbleSize val="0"/>
        </c:dLbls>
        <c:gapWidth val="60"/>
        <c:axId val="78023296"/>
        <c:axId val="78021760"/>
      </c:barChart>
      <c:valAx>
        <c:axId val="78021760"/>
        <c:scaling>
          <c:orientation val="minMax"/>
          <c:max val="100"/>
          <c:min val="0"/>
        </c:scaling>
        <c:delete val="1"/>
        <c:axPos val="l"/>
        <c:numFmt formatCode="0&quot;%&quot;" sourceLinked="0"/>
        <c:majorTickMark val="out"/>
        <c:minorTickMark val="none"/>
        <c:tickLblPos val="nextTo"/>
        <c:crossAx val="78023296"/>
        <c:crosses val="autoZero"/>
        <c:crossBetween val="between"/>
        <c:majorUnit val="20"/>
      </c:valAx>
      <c:catAx>
        <c:axId val="78023296"/>
        <c:scaling>
          <c:orientation val="minMax"/>
        </c:scaling>
        <c:delete val="0"/>
        <c:axPos val="b"/>
        <c:numFmt formatCode="General" sourceLinked="1"/>
        <c:majorTickMark val="none"/>
        <c:minorTickMark val="none"/>
        <c:tickLblPos val="nextTo"/>
        <c:spPr>
          <a:ln>
            <a:noFill/>
          </a:ln>
        </c:spPr>
        <c:txPr>
          <a:bodyPr/>
          <a:lstStyle/>
          <a:p>
            <a:pPr algn="ctr">
              <a:defRPr sz="1200" b="1"/>
            </a:pPr>
            <a:endParaRPr lang="en-US"/>
          </a:p>
        </c:txPr>
        <c:crossAx val="78021760"/>
        <c:crosses val="autoZero"/>
        <c:auto val="1"/>
        <c:lblAlgn val="ctr"/>
        <c:lblOffset val="100"/>
        <c:noMultiLvlLbl val="0"/>
      </c:catAx>
      <c:spPr>
        <a:noFill/>
        <a:ln>
          <a:noFill/>
        </a:ln>
        <a:effectLst/>
        <a:scene3d>
          <a:camera prst="orthographicFront"/>
          <a:lightRig rig="threePt" dir="t"/>
        </a:scene3d>
        <a:sp3d/>
      </c:spPr>
    </c:plotArea>
    <c:legend>
      <c:legendPos val="t"/>
      <c:legendEntry>
        <c:idx val="0"/>
        <c:txPr>
          <a:bodyPr/>
          <a:lstStyle/>
          <a:p>
            <a:pPr>
              <a:defRPr sz="1400" b="0">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defRPr sz="1400" b="0">
                <a:solidFill>
                  <a:schemeClr val="accent1">
                    <a:lumMod val="75000"/>
                  </a:schemeClr>
                </a:solidFill>
                <a:latin typeface="Arial" panose="020B0604020202020204" pitchFamily="34" charset="0"/>
                <a:cs typeface="Arial" panose="020B0604020202020204" pitchFamily="34" charset="0"/>
              </a:defRPr>
            </a:pPr>
            <a:endParaRPr lang="en-US"/>
          </a:p>
        </c:txPr>
      </c:legendEntry>
      <c:overlay val="0"/>
      <c:txPr>
        <a:bodyPr/>
        <a:lstStyle/>
        <a:p>
          <a:pPr>
            <a:defRPr sz="14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effectLst/>
  </c:spPr>
  <c:txPr>
    <a:bodyPr/>
    <a:lstStyle/>
    <a:p>
      <a:pPr>
        <a:defRPr sz="8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173589247059456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layout>
                <c:manualLayout>
                  <c:x val="-0.11505507562273083"/>
                  <c:y val="-6.3387923545128927E-2"/>
                </c:manualLayout>
              </c:layout>
              <c:numFmt formatCode="0.0&quot;%&quot;" sourceLinked="0"/>
              <c:spPr>
                <a:noFill/>
                <a:ln w="28575">
                  <a:solidFill>
                    <a:srgbClr val="BE1C37"/>
                  </a:solidFill>
                </a:ln>
                <a:effectLst/>
              </c:spPr>
              <c:txPr>
                <a:bodyPr rot="0" vert="horz" wrap="square" lIns="38100" tIns="19050" rIns="38100" bIns="19050" anchor="ctr">
                  <a:spAutoFit/>
                </a:bodyPr>
                <a:lstStyle/>
                <a:p>
                  <a:pPr>
                    <a:defRPr sz="1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9A-4CD0-AD83-F4A6DEA8187E}"/>
                </c:ext>
              </c:extLst>
            </c:dLbl>
            <c:dLbl>
              <c:idx val="3"/>
              <c:numFmt formatCode="0.0&quot;%&quot;" sourceLinked="0"/>
              <c:spPr>
                <a:noFill/>
                <a:ln w="28575">
                  <a:solidFill>
                    <a:srgbClr val="BE1C37"/>
                  </a:solidFill>
                </a:ln>
                <a:effectLst/>
              </c:spPr>
              <c:txPr>
                <a:bodyPr rot="0" vert="horz"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9EA-45E1-AC8F-7999B77E6CA3}"/>
                </c:ext>
              </c:extLst>
            </c:dLbl>
            <c:numFmt formatCode="0.0&quot;%&quot;" sourceLinked="0"/>
            <c:spPr>
              <a:noFill/>
              <a:ln w="28575">
                <a:noFill/>
              </a:ln>
              <a:effectLst/>
            </c:spPr>
            <c:txPr>
              <a:bodyPr rot="0" vert="horz"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9.3000000000000007</c:v>
                </c:pt>
                <c:pt idx="1">
                  <c:v>21.8</c:v>
                </c:pt>
                <c:pt idx="2">
                  <c:v>20.8</c:v>
                </c:pt>
                <c:pt idx="3">
                  <c:v>24.1</c:v>
                </c:pt>
              </c:numCache>
            </c:numRef>
          </c:val>
          <c:smooth val="0"/>
          <c:extLst>
            <c:ext xmlns:c16="http://schemas.microsoft.com/office/drawing/2014/chart" uri="{C3380CC4-5D6E-409C-BE32-E72D297353CC}">
              <c16:uniqueId val="{00000000-426A-43CD-9815-0A1BAD414A83}"/>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1787-42AE-9774-058BC731ADBE}"/>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1787-42AE-9774-058BC731ADBE}"/>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1787-42AE-9774-058BC731ADBE}"/>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1787-42AE-9774-058BC731ADBE}"/>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1787-42AE-9774-058BC731ADBE}"/>
              </c:ext>
            </c:extLst>
          </c:dPt>
          <c:dLbls>
            <c:dLbl>
              <c:idx val="4"/>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1787-42AE-9774-058BC731ADBE}"/>
                </c:ext>
              </c:extLst>
            </c:dLbl>
            <c:dLbl>
              <c:idx val="5"/>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4A2-4777-AA02-9C4D20280F7E}"/>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20.6</c:v>
                </c:pt>
                <c:pt idx="1">
                  <c:v>27.5</c:v>
                </c:pt>
                <c:pt idx="2">
                  <c:v>22.4</c:v>
                </c:pt>
                <c:pt idx="3">
                  <c:v>23</c:v>
                </c:pt>
                <c:pt idx="4">
                  <c:v>31.8</c:v>
                </c:pt>
                <c:pt idx="5">
                  <c:v>30.3</c:v>
                </c:pt>
              </c:numCache>
            </c:numRef>
          </c:val>
          <c:extLst>
            <c:ext xmlns:c16="http://schemas.microsoft.com/office/drawing/2014/chart" uri="{C3380CC4-5D6E-409C-BE32-E72D297353CC}">
              <c16:uniqueId val="{0000000E-1787-42AE-9774-058BC731ADBE}"/>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layout>
                <c:manualLayout>
                  <c:x val="-0.12519354806102748"/>
                  <c:y val="4.9235241414109329E-2"/>
                </c:manualLayout>
              </c:layout>
              <c:numFmt formatCode="0.0&quot;%&quot;" sourceLinked="0"/>
              <c:spPr>
                <a:noFill/>
                <a:ln w="28575">
                  <a:solidFill>
                    <a:srgbClr val="A5D867">
                      <a:lumMod val="75000"/>
                    </a:srgbClr>
                  </a:solidFill>
                </a:ln>
                <a:effectLst/>
              </c:spPr>
              <c:txPr>
                <a:bodyPr wrap="square" lIns="38100" tIns="19050" rIns="38100" bIns="19050" anchor="ctr">
                  <a:spAutoFit/>
                </a:bodyPr>
                <a:lstStyle/>
                <a:p>
                  <a:pPr>
                    <a:defRPr sz="1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ED-42D3-BB3A-E40B35797A1E}"/>
                </c:ext>
              </c:extLst>
            </c:dLbl>
            <c:dLbl>
              <c:idx val="3"/>
              <c:numFmt formatCode="0.0&quot;%&quot;" sourceLinked="0"/>
              <c:spPr>
                <a:noFill/>
                <a:ln w="28575">
                  <a:solidFill>
                    <a:srgbClr val="A5D867">
                      <a:lumMod val="75000"/>
                    </a:srgbClr>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DDED-42D3-BB3A-E40B35797A1E}"/>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15.6</c:v>
                </c:pt>
                <c:pt idx="1">
                  <c:v>20.399999999999999</c:v>
                </c:pt>
                <c:pt idx="2">
                  <c:v>14.4</c:v>
                </c:pt>
                <c:pt idx="3">
                  <c:v>23</c:v>
                </c:pt>
              </c:numCache>
            </c:numRef>
          </c:val>
          <c:smooth val="0"/>
          <c:extLst>
            <c:ext xmlns:c16="http://schemas.microsoft.com/office/drawing/2014/chart" uri="{C3380CC4-5D6E-409C-BE32-E72D297353CC}">
              <c16:uniqueId val="{00000000-D4CB-45E6-8BDC-1A739C7B6E5A}"/>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30105051364887E-2"/>
          <c:y val="0"/>
          <c:w val="0.92486989494863514"/>
          <c:h val="0.75313525219252753"/>
        </c:manualLayout>
      </c:layout>
      <c:lineChart>
        <c:grouping val="standard"/>
        <c:varyColors val="0"/>
        <c:ser>
          <c:idx val="0"/>
          <c:order val="0"/>
          <c:tx>
            <c:strRef>
              <c:f>Sheet1!$B$1</c:f>
              <c:strCache>
                <c:ptCount val="1"/>
                <c:pt idx="0">
                  <c:v>Total Area</c:v>
                </c:pt>
              </c:strCache>
            </c:strRef>
          </c:tx>
          <c:spPr>
            <a:ln w="57150">
              <a:solidFill>
                <a:srgbClr val="BE1C3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Sheet1!$B$2:$B$9</c:f>
              <c:numCache>
                <c:formatCode>0.0</c:formatCode>
                <c:ptCount val="8"/>
                <c:pt idx="0">
                  <c:v>74.400000000000006</c:v>
                </c:pt>
                <c:pt idx="1">
                  <c:v>71.599999999999994</c:v>
                </c:pt>
                <c:pt idx="2">
                  <c:v>68.8</c:v>
                </c:pt>
                <c:pt idx="3">
                  <c:v>71.2</c:v>
                </c:pt>
                <c:pt idx="4">
                  <c:v>75.8</c:v>
                </c:pt>
                <c:pt idx="5">
                  <c:v>67.900000000000006</c:v>
                </c:pt>
                <c:pt idx="6">
                  <c:v>62.6</c:v>
                </c:pt>
                <c:pt idx="7">
                  <c:v>54.2</c:v>
                </c:pt>
              </c:numCache>
            </c:numRef>
          </c:val>
          <c:smooth val="0"/>
          <c:extLst>
            <c:ext xmlns:c16="http://schemas.microsoft.com/office/drawing/2014/chart" uri="{C3380CC4-5D6E-409C-BE32-E72D297353CC}">
              <c16:uniqueId val="{00000000-FA96-4CD9-89E0-8460BCB4647E}"/>
            </c:ext>
          </c:extLst>
        </c:ser>
        <c:ser>
          <c:idx val="1"/>
          <c:order val="1"/>
          <c:tx>
            <c:strRef>
              <c:f>Sheet1!$C$1</c:f>
              <c:strCache>
                <c:ptCount val="1"/>
                <c:pt idx="0">
                  <c:v>VA</c:v>
                </c:pt>
              </c:strCache>
            </c:strRef>
          </c:tx>
          <c:spPr>
            <a:ln w="38100">
              <a:solidFill>
                <a:srgbClr val="A5D86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Sheet1!$C$2:$C$9</c:f>
              <c:numCache>
                <c:formatCode>0.0</c:formatCode>
                <c:ptCount val="8"/>
                <c:pt idx="0">
                  <c:v>38.6</c:v>
                </c:pt>
                <c:pt idx="1">
                  <c:v>39.4</c:v>
                </c:pt>
                <c:pt idx="2">
                  <c:v>39.6</c:v>
                </c:pt>
                <c:pt idx="3">
                  <c:v>41.1</c:v>
                </c:pt>
                <c:pt idx="4">
                  <c:v>41.2</c:v>
                </c:pt>
                <c:pt idx="5">
                  <c:v>40</c:v>
                </c:pt>
                <c:pt idx="6">
                  <c:v>38.1</c:v>
                </c:pt>
                <c:pt idx="7">
                  <c:v>37.4</c:v>
                </c:pt>
              </c:numCache>
            </c:numRef>
          </c:val>
          <c:smooth val="0"/>
          <c:extLst>
            <c:ext xmlns:c16="http://schemas.microsoft.com/office/drawing/2014/chart" uri="{C3380CC4-5D6E-409C-BE32-E72D297353CC}">
              <c16:uniqueId val="{00000001-FA96-4CD9-89E0-8460BCB4647E}"/>
            </c:ext>
          </c:extLst>
        </c:ser>
        <c:ser>
          <c:idx val="2"/>
          <c:order val="2"/>
          <c:tx>
            <c:strRef>
              <c:f>Sheet1!$D$1</c:f>
              <c:strCache>
                <c:ptCount val="1"/>
                <c:pt idx="0">
                  <c:v>US</c:v>
                </c:pt>
              </c:strCache>
            </c:strRef>
          </c:tx>
          <c:spPr>
            <a:ln w="38100">
              <a:solidFill>
                <a:srgbClr val="5A85D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Sheet1!$D$2:$D$9</c:f>
              <c:numCache>
                <c:formatCode>0.0</c:formatCode>
                <c:ptCount val="8"/>
                <c:pt idx="0">
                  <c:v>47.4</c:v>
                </c:pt>
                <c:pt idx="1">
                  <c:v>48.4</c:v>
                </c:pt>
                <c:pt idx="2">
                  <c:v>48.6</c:v>
                </c:pt>
                <c:pt idx="3">
                  <c:v>48.6</c:v>
                </c:pt>
                <c:pt idx="4">
                  <c:v>47.6</c:v>
                </c:pt>
                <c:pt idx="5">
                  <c:v>45.7</c:v>
                </c:pt>
                <c:pt idx="6">
                  <c:v>44.5</c:v>
                </c:pt>
                <c:pt idx="7">
                  <c:v>43.5</c:v>
                </c:pt>
              </c:numCache>
            </c:numRef>
          </c:val>
          <c:smooth val="0"/>
          <c:extLst>
            <c:ext xmlns:c16="http://schemas.microsoft.com/office/drawing/2014/chart" uri="{C3380CC4-5D6E-409C-BE32-E72D297353CC}">
              <c16:uniqueId val="{00000002-FA96-4CD9-89E0-8460BCB4647E}"/>
            </c:ext>
          </c:extLst>
        </c:ser>
        <c:dLbls>
          <c:showLegendKey val="0"/>
          <c:showVal val="0"/>
          <c:showCatName val="0"/>
          <c:showSerName val="0"/>
          <c:showPercent val="0"/>
          <c:showBubbleSize val="0"/>
        </c:dLbls>
        <c:smooth val="0"/>
        <c:axId val="164479360"/>
        <c:axId val="164481280"/>
      </c:lineChart>
      <c:catAx>
        <c:axId val="164479360"/>
        <c:scaling>
          <c:orientation val="minMax"/>
        </c:scaling>
        <c:delete val="0"/>
        <c:axPos val="b"/>
        <c:numFmt formatCode="General" sourceLinked="1"/>
        <c:majorTickMark val="out"/>
        <c:minorTickMark val="none"/>
        <c:tickLblPos val="nextTo"/>
        <c:spPr>
          <a:ln w="9525"/>
        </c:spPr>
        <c:txPr>
          <a:bodyPr/>
          <a:lstStyle/>
          <a:p>
            <a:pPr>
              <a:defRPr sz="1100"/>
            </a:pPr>
            <a:endParaRPr lang="en-US"/>
          </a:p>
        </c:txPr>
        <c:crossAx val="164481280"/>
        <c:crosses val="autoZero"/>
        <c:auto val="1"/>
        <c:lblAlgn val="ctr"/>
        <c:lblOffset val="100"/>
        <c:noMultiLvlLbl val="0"/>
      </c:catAx>
      <c:valAx>
        <c:axId val="164481280"/>
        <c:scaling>
          <c:orientation val="minMax"/>
          <c:min val="0"/>
        </c:scaling>
        <c:delete val="0"/>
        <c:axPos val="l"/>
        <c:numFmt formatCode="#,##0" sourceLinked="0"/>
        <c:majorTickMark val="out"/>
        <c:minorTickMark val="none"/>
        <c:tickLblPos val="nextTo"/>
        <c:txPr>
          <a:bodyPr/>
          <a:lstStyle/>
          <a:p>
            <a:pPr>
              <a:defRPr sz="1050"/>
            </a:pPr>
            <a:endParaRPr lang="en-US"/>
          </a:p>
        </c:txPr>
        <c:crossAx val="164479360"/>
        <c:crosses val="autoZero"/>
        <c:crossBetween val="between"/>
      </c:valAx>
      <c:spPr>
        <a:noFill/>
        <a:ln w="25400">
          <a:noFill/>
        </a:ln>
        <a:effectLst/>
      </c:spPr>
    </c:plotArea>
    <c:legend>
      <c:legendPos val="b"/>
      <c:layout>
        <c:manualLayout>
          <c:xMode val="edge"/>
          <c:yMode val="edge"/>
          <c:x val="0.21655929372464805"/>
          <c:y val="0.58501962281058384"/>
          <c:w val="0.5668814125507039"/>
          <c:h val="8.1998290782672192E-2"/>
        </c:manualLayout>
      </c:layout>
      <c:overlay val="0"/>
    </c:legend>
    <c:plotVisOnly val="1"/>
    <c:dispBlanksAs val="zero"/>
    <c:showDLblsOverMax val="0"/>
  </c:chart>
  <c:txPr>
    <a:bodyPr/>
    <a:lstStyle/>
    <a:p>
      <a:pPr>
        <a:defRPr sz="12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30105051364887E-2"/>
          <c:y val="0"/>
          <c:w val="0.92486989494863514"/>
          <c:h val="0.75313525219252753"/>
        </c:manualLayout>
      </c:layout>
      <c:lineChart>
        <c:grouping val="standard"/>
        <c:varyColors val="0"/>
        <c:ser>
          <c:idx val="0"/>
          <c:order val="0"/>
          <c:tx>
            <c:strRef>
              <c:f>Sheet1!$B$1</c:f>
              <c:strCache>
                <c:ptCount val="1"/>
                <c:pt idx="0">
                  <c:v>Total Area</c:v>
                </c:pt>
              </c:strCache>
            </c:strRef>
          </c:tx>
          <c:spPr>
            <a:ln w="57150">
              <a:solidFill>
                <a:srgbClr val="BE1C3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Sheet1!$B$2:$B$9</c:f>
              <c:numCache>
                <c:formatCode>0.0</c:formatCode>
                <c:ptCount val="8"/>
                <c:pt idx="0">
                  <c:v>21.6</c:v>
                </c:pt>
                <c:pt idx="1">
                  <c:v>20.100000000000001</c:v>
                </c:pt>
                <c:pt idx="2">
                  <c:v>21</c:v>
                </c:pt>
                <c:pt idx="3">
                  <c:v>20.100000000000001</c:v>
                </c:pt>
                <c:pt idx="4">
                  <c:v>18.899999999999999</c:v>
                </c:pt>
                <c:pt idx="5">
                  <c:v>18.5</c:v>
                </c:pt>
                <c:pt idx="6">
                  <c:v>17.3</c:v>
                </c:pt>
                <c:pt idx="7">
                  <c:v>17.7</c:v>
                </c:pt>
              </c:numCache>
            </c:numRef>
          </c:val>
          <c:smooth val="0"/>
          <c:extLst>
            <c:ext xmlns:c16="http://schemas.microsoft.com/office/drawing/2014/chart" uri="{C3380CC4-5D6E-409C-BE32-E72D297353CC}">
              <c16:uniqueId val="{00000000-3D81-455C-AD3F-3B8618889DBD}"/>
            </c:ext>
          </c:extLst>
        </c:ser>
        <c:ser>
          <c:idx val="1"/>
          <c:order val="1"/>
          <c:tx>
            <c:strRef>
              <c:f>Sheet1!$C$1</c:f>
              <c:strCache>
                <c:ptCount val="1"/>
                <c:pt idx="0">
                  <c:v>VA</c:v>
                </c:pt>
              </c:strCache>
            </c:strRef>
          </c:tx>
          <c:spPr>
            <a:ln w="38100">
              <a:solidFill>
                <a:srgbClr val="A5D86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Sheet1!$C$2:$C$9</c:f>
              <c:numCache>
                <c:formatCode>0.0</c:formatCode>
                <c:ptCount val="8"/>
                <c:pt idx="0">
                  <c:v>16.3</c:v>
                </c:pt>
                <c:pt idx="1">
                  <c:v>15.2</c:v>
                </c:pt>
                <c:pt idx="2">
                  <c:v>14.6</c:v>
                </c:pt>
                <c:pt idx="3">
                  <c:v>14.2</c:v>
                </c:pt>
                <c:pt idx="4">
                  <c:v>13.9</c:v>
                </c:pt>
                <c:pt idx="5">
                  <c:v>12.6</c:v>
                </c:pt>
                <c:pt idx="6">
                  <c:v>12.4</c:v>
                </c:pt>
                <c:pt idx="7">
                  <c:v>11.6</c:v>
                </c:pt>
              </c:numCache>
            </c:numRef>
          </c:val>
          <c:smooth val="0"/>
          <c:extLst>
            <c:ext xmlns:c16="http://schemas.microsoft.com/office/drawing/2014/chart" uri="{C3380CC4-5D6E-409C-BE32-E72D297353CC}">
              <c16:uniqueId val="{00000001-3D81-455C-AD3F-3B8618889DBD}"/>
            </c:ext>
          </c:extLst>
        </c:ser>
        <c:ser>
          <c:idx val="2"/>
          <c:order val="2"/>
          <c:tx>
            <c:strRef>
              <c:f>Sheet1!$D$1</c:f>
              <c:strCache>
                <c:ptCount val="1"/>
                <c:pt idx="0">
                  <c:v>US</c:v>
                </c:pt>
              </c:strCache>
            </c:strRef>
          </c:tx>
          <c:spPr>
            <a:ln w="38100">
              <a:solidFill>
                <a:srgbClr val="5A85D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Sheet1!$D$2:$D$9</c:f>
              <c:numCache>
                <c:formatCode>0.0</c:formatCode>
                <c:ptCount val="8"/>
                <c:pt idx="0">
                  <c:v>17</c:v>
                </c:pt>
                <c:pt idx="1">
                  <c:v>16.899999999999999</c:v>
                </c:pt>
                <c:pt idx="2">
                  <c:v>17</c:v>
                </c:pt>
                <c:pt idx="3">
                  <c:v>16.8</c:v>
                </c:pt>
                <c:pt idx="4">
                  <c:v>16.5</c:v>
                </c:pt>
                <c:pt idx="5">
                  <c:v>14.7</c:v>
                </c:pt>
                <c:pt idx="6">
                  <c:v>14.3</c:v>
                </c:pt>
                <c:pt idx="7">
                  <c:v>13.4</c:v>
                </c:pt>
              </c:numCache>
            </c:numRef>
          </c:val>
          <c:smooth val="0"/>
          <c:extLst>
            <c:ext xmlns:c16="http://schemas.microsoft.com/office/drawing/2014/chart" uri="{C3380CC4-5D6E-409C-BE32-E72D297353CC}">
              <c16:uniqueId val="{00000002-3D81-455C-AD3F-3B8618889DBD}"/>
            </c:ext>
          </c:extLst>
        </c:ser>
        <c:dLbls>
          <c:showLegendKey val="0"/>
          <c:showVal val="0"/>
          <c:showCatName val="0"/>
          <c:showSerName val="0"/>
          <c:showPercent val="0"/>
          <c:showBubbleSize val="0"/>
        </c:dLbls>
        <c:smooth val="0"/>
        <c:axId val="164479360"/>
        <c:axId val="164481280"/>
      </c:lineChart>
      <c:catAx>
        <c:axId val="164479360"/>
        <c:scaling>
          <c:orientation val="minMax"/>
        </c:scaling>
        <c:delete val="0"/>
        <c:axPos val="b"/>
        <c:numFmt formatCode="General" sourceLinked="1"/>
        <c:majorTickMark val="out"/>
        <c:minorTickMark val="none"/>
        <c:tickLblPos val="nextTo"/>
        <c:spPr>
          <a:ln w="9525"/>
        </c:spPr>
        <c:txPr>
          <a:bodyPr/>
          <a:lstStyle/>
          <a:p>
            <a:pPr>
              <a:defRPr sz="1100"/>
            </a:pPr>
            <a:endParaRPr lang="en-US"/>
          </a:p>
        </c:txPr>
        <c:crossAx val="164481280"/>
        <c:crosses val="autoZero"/>
        <c:auto val="1"/>
        <c:lblAlgn val="ctr"/>
        <c:lblOffset val="100"/>
        <c:noMultiLvlLbl val="0"/>
      </c:catAx>
      <c:valAx>
        <c:axId val="164481280"/>
        <c:scaling>
          <c:orientation val="minMax"/>
          <c:max val="80"/>
          <c:min val="0"/>
        </c:scaling>
        <c:delete val="0"/>
        <c:axPos val="l"/>
        <c:numFmt formatCode="#,##0" sourceLinked="0"/>
        <c:majorTickMark val="out"/>
        <c:minorTickMark val="none"/>
        <c:tickLblPos val="nextTo"/>
        <c:txPr>
          <a:bodyPr/>
          <a:lstStyle/>
          <a:p>
            <a:pPr>
              <a:defRPr sz="1050"/>
            </a:pPr>
            <a:endParaRPr lang="en-US"/>
          </a:p>
        </c:txPr>
        <c:crossAx val="164479360"/>
        <c:crosses val="autoZero"/>
        <c:crossBetween val="between"/>
        <c:majorUnit val="10"/>
      </c:valAx>
      <c:spPr>
        <a:noFill/>
        <a:ln w="25400">
          <a:noFill/>
        </a:ln>
        <a:effectLst/>
      </c:spPr>
    </c:plotArea>
    <c:legend>
      <c:legendPos val="b"/>
      <c:layout>
        <c:manualLayout>
          <c:xMode val="edge"/>
          <c:yMode val="edge"/>
          <c:x val="0.25587133303668735"/>
          <c:y val="4.5504343569277197E-2"/>
          <c:w val="0.5668814125507039"/>
          <c:h val="8.1998290782672192E-2"/>
        </c:manualLayout>
      </c:layout>
      <c:overlay val="0"/>
    </c:legend>
    <c:plotVisOnly val="1"/>
    <c:dispBlanksAs val="zero"/>
    <c:showDLblsOverMax val="0"/>
  </c:chart>
  <c:txPr>
    <a:bodyPr/>
    <a:lstStyle/>
    <a:p>
      <a:pPr>
        <a:defRPr sz="12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AC96-409C-8C98-1D5544FE5428}"/>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AC96-409C-8C98-1D5544FE5428}"/>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AC96-409C-8C98-1D5544FE5428}"/>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AC96-409C-8C98-1D5544FE5428}"/>
              </c:ext>
            </c:extLst>
          </c:dPt>
          <c:dPt>
            <c:idx val="4"/>
            <c:invertIfNegative val="0"/>
            <c:bubble3D val="0"/>
            <c:spPr>
              <a:solidFill>
                <a:srgbClr val="A5D867">
                  <a:lumMod val="75000"/>
                </a:srgbClr>
              </a:solidFill>
              <a:ln w="28575" cap="rnd">
                <a:noFill/>
                <a:round/>
              </a:ln>
              <a:effectLst/>
              <a:scene3d>
                <a:camera prst="orthographicFront"/>
                <a:lightRig rig="threePt" dir="t"/>
              </a:scene3d>
            </c:spPr>
            <c:extLst>
              <c:ext xmlns:c16="http://schemas.microsoft.com/office/drawing/2014/chart" uri="{C3380CC4-5D6E-409C-BE32-E72D297353CC}">
                <c16:uniqueId val="{00000009-AC96-409C-8C98-1D5544FE5428}"/>
              </c:ext>
            </c:extLst>
          </c:dPt>
          <c:dLbls>
            <c:dLbl>
              <c:idx val="4"/>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C96-409C-8C98-1D5544FE5428}"/>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Staunton
City</c:v>
                </c:pt>
                <c:pt idx="1">
                  <c:v>Waynesboro
City</c:v>
                </c:pt>
                <c:pt idx="2">
                  <c:v>Augusta
County</c:v>
                </c:pt>
                <c:pt idx="3">
                  <c:v>Total Area</c:v>
                </c:pt>
                <c:pt idx="4">
                  <c:v>VA</c:v>
                </c:pt>
                <c:pt idx="5">
                  <c:v>US</c:v>
                </c:pt>
              </c:strCache>
            </c:strRef>
          </c:cat>
          <c:val>
            <c:numRef>
              <c:f>Sheet1!$B$2:$B$7</c:f>
              <c:numCache>
                <c:formatCode>General</c:formatCode>
                <c:ptCount val="6"/>
                <c:pt idx="0">
                  <c:v>13.4</c:v>
                </c:pt>
                <c:pt idx="1">
                  <c:v>15.6</c:v>
                </c:pt>
                <c:pt idx="2">
                  <c:v>16.399999999999999</c:v>
                </c:pt>
                <c:pt idx="3">
                  <c:v>15.6</c:v>
                </c:pt>
                <c:pt idx="4">
                  <c:v>10.199999999999999</c:v>
                </c:pt>
                <c:pt idx="5">
                  <c:v>17.899999999999999</c:v>
                </c:pt>
              </c:numCache>
            </c:numRef>
          </c:val>
          <c:extLst>
            <c:ext xmlns:c16="http://schemas.microsoft.com/office/drawing/2014/chart" uri="{C3380CC4-5D6E-409C-BE32-E72D297353CC}">
              <c16:uniqueId val="{0000000E-AC96-409C-8C98-1D5544FE5428}"/>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A3F-4F30-8733-B8FE46FD2767}"/>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7A3F-4F30-8733-B8FE46FD2767}"/>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9.1</c:v>
                </c:pt>
                <c:pt idx="1">
                  <c:v>11.8</c:v>
                </c:pt>
                <c:pt idx="2">
                  <c:v>12.3</c:v>
                </c:pt>
                <c:pt idx="3">
                  <c:v>15.6</c:v>
                </c:pt>
              </c:numCache>
            </c:numRef>
          </c:val>
          <c:smooth val="0"/>
          <c:extLst>
            <c:ext xmlns:c16="http://schemas.microsoft.com/office/drawing/2014/chart" uri="{C3380CC4-5D6E-409C-BE32-E72D297353CC}">
              <c16:uniqueId val="{00000000-23D7-4533-8CDD-D14A6235B95C}"/>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344225399343509E-2"/>
          <c:y val="0"/>
          <c:w val="0.93365577460065652"/>
          <c:h val="0.77448852086323772"/>
        </c:manualLayout>
      </c:layout>
      <c:lineChart>
        <c:grouping val="standard"/>
        <c:varyColors val="0"/>
        <c:ser>
          <c:idx val="0"/>
          <c:order val="0"/>
          <c:tx>
            <c:strRef>
              <c:f>Sheet1!$B$1</c:f>
              <c:strCache>
                <c:ptCount val="1"/>
                <c:pt idx="0">
                  <c:v>Total Area</c:v>
                </c:pt>
              </c:strCache>
            </c:strRef>
          </c:tx>
          <c:spPr>
            <a:ln w="57150">
              <a:solidFill>
                <a:srgbClr val="BE1C3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Sheet1!$B$2:$B$9</c:f>
              <c:numCache>
                <c:formatCode>0.0</c:formatCode>
                <c:ptCount val="8"/>
                <c:pt idx="0">
                  <c:v>16.899999999999999</c:v>
                </c:pt>
                <c:pt idx="1">
                  <c:v>16.2</c:v>
                </c:pt>
                <c:pt idx="2">
                  <c:v>11.2</c:v>
                </c:pt>
                <c:pt idx="3">
                  <c:v>12.4</c:v>
                </c:pt>
                <c:pt idx="4">
                  <c:v>11.5</c:v>
                </c:pt>
                <c:pt idx="5">
                  <c:v>12.2</c:v>
                </c:pt>
                <c:pt idx="6">
                  <c:v>13.5</c:v>
                </c:pt>
                <c:pt idx="7">
                  <c:v>16.3</c:v>
                </c:pt>
              </c:numCache>
            </c:numRef>
          </c:val>
          <c:smooth val="0"/>
          <c:extLst>
            <c:ext xmlns:c16="http://schemas.microsoft.com/office/drawing/2014/chart" uri="{C3380CC4-5D6E-409C-BE32-E72D297353CC}">
              <c16:uniqueId val="{00000000-6B24-4E5D-8AF2-497212569473}"/>
            </c:ext>
          </c:extLst>
        </c:ser>
        <c:ser>
          <c:idx val="1"/>
          <c:order val="1"/>
          <c:tx>
            <c:strRef>
              <c:f>Sheet1!$C$1</c:f>
              <c:strCache>
                <c:ptCount val="1"/>
                <c:pt idx="0">
                  <c:v>VA</c:v>
                </c:pt>
              </c:strCache>
            </c:strRef>
          </c:tx>
          <c:spPr>
            <a:ln w="38100">
              <a:solidFill>
                <a:srgbClr val="A5D86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Sheet1!$C$2:$C$9</c:f>
              <c:numCache>
                <c:formatCode>0.0</c:formatCode>
                <c:ptCount val="8"/>
                <c:pt idx="0">
                  <c:v>7.5</c:v>
                </c:pt>
                <c:pt idx="1">
                  <c:v>8</c:v>
                </c:pt>
                <c:pt idx="2">
                  <c:v>8.1</c:v>
                </c:pt>
                <c:pt idx="3">
                  <c:v>8.5</c:v>
                </c:pt>
                <c:pt idx="4">
                  <c:v>9.6</c:v>
                </c:pt>
                <c:pt idx="5">
                  <c:v>10.8</c:v>
                </c:pt>
                <c:pt idx="6">
                  <c:v>11.5</c:v>
                </c:pt>
                <c:pt idx="7">
                  <c:v>11.3</c:v>
                </c:pt>
              </c:numCache>
            </c:numRef>
          </c:val>
          <c:smooth val="0"/>
          <c:extLst>
            <c:ext xmlns:c16="http://schemas.microsoft.com/office/drawing/2014/chart" uri="{C3380CC4-5D6E-409C-BE32-E72D297353CC}">
              <c16:uniqueId val="{00000001-6B24-4E5D-8AF2-497212569473}"/>
            </c:ext>
          </c:extLst>
        </c:ser>
        <c:ser>
          <c:idx val="2"/>
          <c:order val="2"/>
          <c:tx>
            <c:strRef>
              <c:f>Sheet1!$D$1</c:f>
              <c:strCache>
                <c:ptCount val="1"/>
                <c:pt idx="0">
                  <c:v>US</c:v>
                </c:pt>
              </c:strCache>
            </c:strRef>
          </c:tx>
          <c:spPr>
            <a:ln w="38100">
              <a:solidFill>
                <a:srgbClr val="5A85D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Sheet1!$D$2:$D$9</c:f>
              <c:numCache>
                <c:formatCode>0.0</c:formatCode>
                <c:ptCount val="8"/>
                <c:pt idx="0">
                  <c:v>10.199999999999999</c:v>
                </c:pt>
                <c:pt idx="1">
                  <c:v>10.7</c:v>
                </c:pt>
                <c:pt idx="2">
                  <c:v>11.1</c:v>
                </c:pt>
                <c:pt idx="3">
                  <c:v>11.4</c:v>
                </c:pt>
                <c:pt idx="4">
                  <c:v>12.7</c:v>
                </c:pt>
                <c:pt idx="5">
                  <c:v>14.4</c:v>
                </c:pt>
                <c:pt idx="6">
                  <c:v>15.5</c:v>
                </c:pt>
                <c:pt idx="7">
                  <c:v>15.7</c:v>
                </c:pt>
              </c:numCache>
            </c:numRef>
          </c:val>
          <c:smooth val="0"/>
          <c:extLst>
            <c:ext xmlns:c16="http://schemas.microsoft.com/office/drawing/2014/chart" uri="{C3380CC4-5D6E-409C-BE32-E72D297353CC}">
              <c16:uniqueId val="{00000002-6B24-4E5D-8AF2-497212569473}"/>
            </c:ext>
          </c:extLst>
        </c:ser>
        <c:dLbls>
          <c:showLegendKey val="0"/>
          <c:showVal val="0"/>
          <c:showCatName val="0"/>
          <c:showSerName val="0"/>
          <c:showPercent val="0"/>
          <c:showBubbleSize val="0"/>
        </c:dLbls>
        <c:smooth val="0"/>
        <c:axId val="164479360"/>
        <c:axId val="164481280"/>
      </c:lineChart>
      <c:catAx>
        <c:axId val="164479360"/>
        <c:scaling>
          <c:orientation val="minMax"/>
        </c:scaling>
        <c:delete val="0"/>
        <c:axPos val="b"/>
        <c:numFmt formatCode="General" sourceLinked="1"/>
        <c:majorTickMark val="out"/>
        <c:minorTickMark val="none"/>
        <c:tickLblPos val="nextTo"/>
        <c:spPr>
          <a:ln w="9525"/>
        </c:spPr>
        <c:txPr>
          <a:bodyPr/>
          <a:lstStyle/>
          <a:p>
            <a:pPr>
              <a:defRPr sz="1100"/>
            </a:pPr>
            <a:endParaRPr lang="en-US"/>
          </a:p>
        </c:txPr>
        <c:crossAx val="164481280"/>
        <c:crosses val="autoZero"/>
        <c:auto val="1"/>
        <c:lblAlgn val="ctr"/>
        <c:lblOffset val="100"/>
        <c:noMultiLvlLbl val="0"/>
      </c:catAx>
      <c:valAx>
        <c:axId val="164481280"/>
        <c:scaling>
          <c:orientation val="minMax"/>
          <c:max val="35"/>
          <c:min val="0"/>
        </c:scaling>
        <c:delete val="0"/>
        <c:axPos val="l"/>
        <c:numFmt formatCode="#,##0" sourceLinked="0"/>
        <c:majorTickMark val="out"/>
        <c:minorTickMark val="none"/>
        <c:tickLblPos val="nextTo"/>
        <c:txPr>
          <a:bodyPr/>
          <a:lstStyle/>
          <a:p>
            <a:pPr>
              <a:defRPr sz="1050"/>
            </a:pPr>
            <a:endParaRPr lang="en-US"/>
          </a:p>
        </c:txPr>
        <c:crossAx val="164479360"/>
        <c:crosses val="autoZero"/>
        <c:crossBetween val="between"/>
        <c:majorUnit val="5"/>
      </c:valAx>
      <c:spPr>
        <a:noFill/>
        <a:ln w="25400">
          <a:noFill/>
        </a:ln>
        <a:effectLst/>
      </c:spPr>
    </c:plotArea>
    <c:legend>
      <c:legendPos val="b"/>
      <c:layout>
        <c:manualLayout>
          <c:xMode val="edge"/>
          <c:yMode val="edge"/>
          <c:x val="0.21655929372464805"/>
          <c:y val="4.9719306688349903E-2"/>
          <c:w val="0.5668814125507039"/>
          <c:h val="8.1998290782672192E-2"/>
        </c:manualLayout>
      </c:layout>
      <c:overlay val="0"/>
    </c:legend>
    <c:plotVisOnly val="1"/>
    <c:dispBlanksAs val="zero"/>
    <c:showDLblsOverMax val="0"/>
  </c:chart>
  <c:txPr>
    <a:bodyPr/>
    <a:lstStyle/>
    <a:p>
      <a:pPr>
        <a:defRPr sz="12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EDB6-4134-B942-D6F2EC0EE648}"/>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EDB6-4134-B942-D6F2EC0EE648}"/>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9.1999999999999993</c:v>
                </c:pt>
                <c:pt idx="1">
                  <c:v>14.2</c:v>
                </c:pt>
                <c:pt idx="2">
                  <c:v>18.399999999999999</c:v>
                </c:pt>
                <c:pt idx="3">
                  <c:v>17.3</c:v>
                </c:pt>
              </c:numCache>
            </c:numRef>
          </c:val>
          <c:smooth val="0"/>
          <c:extLst>
            <c:ext xmlns:c16="http://schemas.microsoft.com/office/drawing/2014/chart" uri="{C3380CC4-5D6E-409C-BE32-E72D297353CC}">
              <c16:uniqueId val="{00000000-EDB6-4134-B942-D6F2EC0EE648}"/>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344225399343509E-2"/>
          <c:y val="0"/>
          <c:w val="0.93365577460065652"/>
          <c:h val="0.77448852086323772"/>
        </c:manualLayout>
      </c:layout>
      <c:lineChart>
        <c:grouping val="standard"/>
        <c:varyColors val="0"/>
        <c:ser>
          <c:idx val="0"/>
          <c:order val="0"/>
          <c:tx>
            <c:strRef>
              <c:f>Sheet1!$B$1</c:f>
              <c:strCache>
                <c:ptCount val="1"/>
                <c:pt idx="0">
                  <c:v>Total Area</c:v>
                </c:pt>
              </c:strCache>
            </c:strRef>
          </c:tx>
          <c:spPr>
            <a:ln w="57150">
              <a:solidFill>
                <a:srgbClr val="BE1C3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Sheet1!$B$2:$B$9</c:f>
              <c:numCache>
                <c:formatCode>0.0</c:formatCode>
                <c:ptCount val="8"/>
                <c:pt idx="0">
                  <c:v>8.3000000000000007</c:v>
                </c:pt>
                <c:pt idx="1">
                  <c:v>11.3</c:v>
                </c:pt>
                <c:pt idx="2">
                  <c:v>12.6</c:v>
                </c:pt>
                <c:pt idx="3">
                  <c:v>13.3</c:v>
                </c:pt>
                <c:pt idx="4">
                  <c:v>14</c:v>
                </c:pt>
                <c:pt idx="5">
                  <c:v>14.5</c:v>
                </c:pt>
                <c:pt idx="6">
                  <c:v>16.399999999999999</c:v>
                </c:pt>
                <c:pt idx="7">
                  <c:v>16.100000000000001</c:v>
                </c:pt>
              </c:numCache>
            </c:numRef>
          </c:val>
          <c:smooth val="0"/>
          <c:extLst>
            <c:ext xmlns:c16="http://schemas.microsoft.com/office/drawing/2014/chart" uri="{C3380CC4-5D6E-409C-BE32-E72D297353CC}">
              <c16:uniqueId val="{00000000-347C-48A9-8B2C-4F1A21994BD0}"/>
            </c:ext>
          </c:extLst>
        </c:ser>
        <c:ser>
          <c:idx val="1"/>
          <c:order val="1"/>
          <c:tx>
            <c:strRef>
              <c:f>Sheet1!$C$1</c:f>
              <c:strCache>
                <c:ptCount val="1"/>
                <c:pt idx="0">
                  <c:v>VA</c:v>
                </c:pt>
              </c:strCache>
            </c:strRef>
          </c:tx>
          <c:spPr>
            <a:ln w="38100">
              <a:solidFill>
                <a:srgbClr val="A5D86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Sheet1!$C$2:$C$9</c:f>
              <c:numCache>
                <c:formatCode>0.0</c:formatCode>
                <c:ptCount val="8"/>
                <c:pt idx="0">
                  <c:v>11.6</c:v>
                </c:pt>
                <c:pt idx="1">
                  <c:v>13.8</c:v>
                </c:pt>
                <c:pt idx="2">
                  <c:v>15.3</c:v>
                </c:pt>
                <c:pt idx="3">
                  <c:v>15.8</c:v>
                </c:pt>
                <c:pt idx="4">
                  <c:v>18.7</c:v>
                </c:pt>
                <c:pt idx="5">
                  <c:v>23.2</c:v>
                </c:pt>
                <c:pt idx="6">
                  <c:v>26.8</c:v>
                </c:pt>
                <c:pt idx="7">
                  <c:v>27.8</c:v>
                </c:pt>
              </c:numCache>
            </c:numRef>
          </c:val>
          <c:smooth val="0"/>
          <c:extLst>
            <c:ext xmlns:c16="http://schemas.microsoft.com/office/drawing/2014/chart" uri="{C3380CC4-5D6E-409C-BE32-E72D297353CC}">
              <c16:uniqueId val="{00000001-347C-48A9-8B2C-4F1A21994BD0}"/>
            </c:ext>
          </c:extLst>
        </c:ser>
        <c:ser>
          <c:idx val="2"/>
          <c:order val="2"/>
          <c:tx>
            <c:strRef>
              <c:f>Sheet1!$D$1</c:f>
              <c:strCache>
                <c:ptCount val="1"/>
                <c:pt idx="0">
                  <c:v>US</c:v>
                </c:pt>
              </c:strCache>
            </c:strRef>
          </c:tx>
          <c:spPr>
            <a:ln w="38100">
              <a:solidFill>
                <a:srgbClr val="5A85D7"/>
              </a:solidFill>
            </a:ln>
          </c:spPr>
          <c:marker>
            <c:symbol val="none"/>
          </c:marker>
          <c:cat>
            <c:strRef>
              <c:f>Sheet1!$A$2:$A$9</c:f>
              <c:strCache>
                <c:ptCount val="8"/>
                <c:pt idx="0">
                  <c:v>2014-2016</c:v>
                </c:pt>
                <c:pt idx="1">
                  <c:v>2015-2017</c:v>
                </c:pt>
                <c:pt idx="2">
                  <c:v>2016-2018</c:v>
                </c:pt>
                <c:pt idx="3">
                  <c:v>2017-2019</c:v>
                </c:pt>
                <c:pt idx="4">
                  <c:v>2018-2020</c:v>
                </c:pt>
                <c:pt idx="5">
                  <c:v>2019-2021</c:v>
                </c:pt>
                <c:pt idx="6">
                  <c:v>2020-2022</c:v>
                </c:pt>
                <c:pt idx="7">
                  <c:v>2021-2023</c:v>
                </c:pt>
              </c:strCache>
            </c:strRef>
          </c:cat>
          <c:val>
            <c:numRef>
              <c:f>Sheet1!$D$2:$D$9</c:f>
              <c:numCache>
                <c:formatCode>0.0</c:formatCode>
                <c:ptCount val="8"/>
                <c:pt idx="0">
                  <c:v>14.3</c:v>
                </c:pt>
                <c:pt idx="1">
                  <c:v>16.5</c:v>
                </c:pt>
                <c:pt idx="2">
                  <c:v>17.899999999999999</c:v>
                </c:pt>
                <c:pt idx="3">
                  <c:v>18.600000000000001</c:v>
                </c:pt>
                <c:pt idx="4">
                  <c:v>20.8</c:v>
                </c:pt>
                <c:pt idx="5">
                  <c:v>24.6</c:v>
                </c:pt>
                <c:pt idx="6">
                  <c:v>28.3</c:v>
                </c:pt>
                <c:pt idx="7">
                  <c:v>29.7</c:v>
                </c:pt>
              </c:numCache>
            </c:numRef>
          </c:val>
          <c:smooth val="0"/>
          <c:extLst>
            <c:ext xmlns:c16="http://schemas.microsoft.com/office/drawing/2014/chart" uri="{C3380CC4-5D6E-409C-BE32-E72D297353CC}">
              <c16:uniqueId val="{00000002-347C-48A9-8B2C-4F1A21994BD0}"/>
            </c:ext>
          </c:extLst>
        </c:ser>
        <c:dLbls>
          <c:showLegendKey val="0"/>
          <c:showVal val="0"/>
          <c:showCatName val="0"/>
          <c:showSerName val="0"/>
          <c:showPercent val="0"/>
          <c:showBubbleSize val="0"/>
        </c:dLbls>
        <c:smooth val="0"/>
        <c:axId val="164479360"/>
        <c:axId val="164481280"/>
      </c:lineChart>
      <c:catAx>
        <c:axId val="164479360"/>
        <c:scaling>
          <c:orientation val="minMax"/>
        </c:scaling>
        <c:delete val="0"/>
        <c:axPos val="b"/>
        <c:numFmt formatCode="General" sourceLinked="1"/>
        <c:majorTickMark val="out"/>
        <c:minorTickMark val="none"/>
        <c:tickLblPos val="nextTo"/>
        <c:spPr>
          <a:ln w="9525"/>
        </c:spPr>
        <c:txPr>
          <a:bodyPr/>
          <a:lstStyle/>
          <a:p>
            <a:pPr>
              <a:defRPr sz="1100"/>
            </a:pPr>
            <a:endParaRPr lang="en-US"/>
          </a:p>
        </c:txPr>
        <c:crossAx val="164481280"/>
        <c:crosses val="autoZero"/>
        <c:auto val="1"/>
        <c:lblAlgn val="ctr"/>
        <c:lblOffset val="100"/>
        <c:noMultiLvlLbl val="0"/>
      </c:catAx>
      <c:valAx>
        <c:axId val="164481280"/>
        <c:scaling>
          <c:orientation val="minMax"/>
          <c:min val="0"/>
        </c:scaling>
        <c:delete val="0"/>
        <c:axPos val="l"/>
        <c:numFmt formatCode="#,##0" sourceLinked="0"/>
        <c:majorTickMark val="out"/>
        <c:minorTickMark val="none"/>
        <c:tickLblPos val="nextTo"/>
        <c:txPr>
          <a:bodyPr/>
          <a:lstStyle/>
          <a:p>
            <a:pPr>
              <a:defRPr sz="1050"/>
            </a:pPr>
            <a:endParaRPr lang="en-US"/>
          </a:p>
        </c:txPr>
        <c:crossAx val="164479360"/>
        <c:crosses val="autoZero"/>
        <c:crossBetween val="between"/>
      </c:valAx>
      <c:spPr>
        <a:noFill/>
        <a:ln w="25400">
          <a:noFill/>
        </a:ln>
        <a:effectLst/>
      </c:spPr>
    </c:plotArea>
    <c:legend>
      <c:legendPos val="b"/>
      <c:layout>
        <c:manualLayout>
          <c:xMode val="edge"/>
          <c:yMode val="edge"/>
          <c:x val="0.21655929372464805"/>
          <c:y val="4.9719306688349903E-2"/>
          <c:w val="0.5668814125507039"/>
          <c:h val="8.1998290782672192E-2"/>
        </c:manualLayout>
      </c:layout>
      <c:overlay val="0"/>
    </c:legend>
    <c:plotVisOnly val="1"/>
    <c:dispBlanksAs val="zero"/>
    <c:showDLblsOverMax val="0"/>
  </c:chart>
  <c:txPr>
    <a:bodyPr/>
    <a:lstStyle/>
    <a:p>
      <a:pPr>
        <a:defRPr sz="12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506019427348157"/>
        </c:manualLayout>
      </c:layout>
      <c:barChart>
        <c:barDir val="col"/>
        <c:grouping val="clustered"/>
        <c:varyColors val="0"/>
        <c:ser>
          <c:idx val="0"/>
          <c:order val="0"/>
          <c:tx>
            <c:strRef>
              <c:f>Sheet1!$B$1</c:f>
              <c:strCache>
                <c:ptCount val="1"/>
                <c:pt idx="0">
                  <c:v>Column1</c:v>
                </c:pt>
              </c:strCache>
            </c:strRef>
          </c:tx>
          <c:spPr>
            <a:solidFill>
              <a:srgbClr val="5A85D7"/>
            </a:solidFill>
            <a:ln w="28575" cap="rnd">
              <a:noFill/>
              <a:round/>
            </a:ln>
            <a:effectLst/>
            <a:scene3d>
              <a:camera prst="orthographicFront"/>
              <a:lightRig rig="threePt" dir="t"/>
            </a:scene3d>
          </c:spPr>
          <c:invertIfNegative val="0"/>
          <c:dPt>
            <c:idx val="0"/>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1-F30E-4DC8-87B5-4228D5514F34}"/>
              </c:ext>
            </c:extLst>
          </c:dPt>
          <c:dPt>
            <c:idx val="1"/>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3-F30E-4DC8-87B5-4228D5514F34}"/>
              </c:ext>
            </c:extLst>
          </c:dPt>
          <c:dPt>
            <c:idx val="2"/>
            <c:invertIfNegative val="0"/>
            <c:bubble3D val="0"/>
            <c:spPr>
              <a:solidFill>
                <a:srgbClr val="ECC182"/>
              </a:solidFill>
              <a:ln w="28575" cap="rnd">
                <a:noFill/>
                <a:round/>
              </a:ln>
              <a:effectLst/>
              <a:scene3d>
                <a:camera prst="orthographicFront"/>
                <a:lightRig rig="threePt" dir="t"/>
              </a:scene3d>
            </c:spPr>
            <c:extLst>
              <c:ext xmlns:c16="http://schemas.microsoft.com/office/drawing/2014/chart" uri="{C3380CC4-5D6E-409C-BE32-E72D297353CC}">
                <c16:uniqueId val="{00000005-F30E-4DC8-87B5-4228D5514F34}"/>
              </c:ext>
            </c:extLst>
          </c:dPt>
          <c:dPt>
            <c:idx val="3"/>
            <c:invertIfNegative val="0"/>
            <c:bubble3D val="0"/>
            <c:spPr>
              <a:solidFill>
                <a:srgbClr val="BE1C37"/>
              </a:solidFill>
              <a:ln w="28575" cap="rnd">
                <a:noFill/>
                <a:round/>
              </a:ln>
              <a:effectLst/>
              <a:scene3d>
                <a:camera prst="orthographicFront"/>
                <a:lightRig rig="threePt" dir="t"/>
              </a:scene3d>
            </c:spPr>
            <c:extLst>
              <c:ext xmlns:c16="http://schemas.microsoft.com/office/drawing/2014/chart" uri="{C3380CC4-5D6E-409C-BE32-E72D297353CC}">
                <c16:uniqueId val="{00000007-F30E-4DC8-87B5-4228D5514F34}"/>
              </c:ext>
            </c:extLst>
          </c:dPt>
          <c:dPt>
            <c:idx val="4"/>
            <c:invertIfNegative val="0"/>
            <c:bubble3D val="0"/>
            <c:extLst>
              <c:ext xmlns:c16="http://schemas.microsoft.com/office/drawing/2014/chart" uri="{C3380CC4-5D6E-409C-BE32-E72D297353CC}">
                <c16:uniqueId val="{00000009-F30E-4DC8-87B5-4228D5514F34}"/>
              </c:ext>
            </c:extLst>
          </c:dPt>
          <c:dLbls>
            <c:dLbl>
              <c:idx val="0"/>
              <c:numFmt formatCode="0.0&quot;%&quot;" sourceLinked="0"/>
              <c:spPr>
                <a:solidFill>
                  <a:srgbClr val="FFFF00"/>
                </a:solidFill>
                <a:ln w="28575">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30E-4DC8-87B5-4228D5514F34}"/>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Staunton
City</c:v>
                </c:pt>
                <c:pt idx="1">
                  <c:v>Waynesboro
City</c:v>
                </c:pt>
                <c:pt idx="2">
                  <c:v>Augusta
County</c:v>
                </c:pt>
                <c:pt idx="3">
                  <c:v>Total Area</c:v>
                </c:pt>
                <c:pt idx="4">
                  <c:v>US</c:v>
                </c:pt>
              </c:strCache>
            </c:strRef>
          </c:cat>
          <c:val>
            <c:numRef>
              <c:f>Sheet1!$B$2:$B$6</c:f>
              <c:numCache>
                <c:formatCode>General</c:formatCode>
                <c:ptCount val="5"/>
                <c:pt idx="0">
                  <c:v>55.5</c:v>
                </c:pt>
                <c:pt idx="1">
                  <c:v>48.9</c:v>
                </c:pt>
                <c:pt idx="2">
                  <c:v>47.4</c:v>
                </c:pt>
                <c:pt idx="3">
                  <c:v>49.5</c:v>
                </c:pt>
                <c:pt idx="4">
                  <c:v>52.5</c:v>
                </c:pt>
              </c:numCache>
            </c:numRef>
          </c:val>
          <c:extLst>
            <c:ext xmlns:c16="http://schemas.microsoft.com/office/drawing/2014/chart" uri="{C3380CC4-5D6E-409C-BE32-E72D297353CC}">
              <c16:uniqueId val="{0000000D-F30E-4DC8-87B5-4228D5514F34}"/>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910-4584-850D-43AFB1D85A61}"/>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910-4584-850D-43AFB1D85A61}"/>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0.5</c:v>
                </c:pt>
                <c:pt idx="1">
                  <c:v>3.1</c:v>
                </c:pt>
                <c:pt idx="2">
                  <c:v>3.1</c:v>
                </c:pt>
                <c:pt idx="3">
                  <c:v>6.1</c:v>
                </c:pt>
              </c:numCache>
            </c:numRef>
          </c:val>
          <c:smooth val="0"/>
          <c:extLst>
            <c:ext xmlns:c16="http://schemas.microsoft.com/office/drawing/2014/chart" uri="{C3380CC4-5D6E-409C-BE32-E72D297353CC}">
              <c16:uniqueId val="{00000000-B910-4584-850D-43AFB1D85A61}"/>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17.2</c:v>
                </c:pt>
                <c:pt idx="1">
                  <c:v>14.8</c:v>
                </c:pt>
                <c:pt idx="2">
                  <c:v>18</c:v>
                </c:pt>
                <c:pt idx="3">
                  <c:v>16</c:v>
                </c:pt>
              </c:numCache>
            </c:numRef>
          </c:val>
          <c:smooth val="0"/>
          <c:extLst>
            <c:ext xmlns:c16="http://schemas.microsoft.com/office/drawing/2014/chart" uri="{C3380CC4-5D6E-409C-BE32-E72D297353CC}">
              <c16:uniqueId val="{00000000-A02F-4F5B-B9B2-080AE547137D}"/>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F3A-4F30-83C7-570A647358AA}"/>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9F3A-4F30-83C7-570A647358AA}"/>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0.3</c:v>
                </c:pt>
                <c:pt idx="1">
                  <c:v>6.5</c:v>
                </c:pt>
                <c:pt idx="2">
                  <c:v>8.4</c:v>
                </c:pt>
                <c:pt idx="3">
                  <c:v>11.7</c:v>
                </c:pt>
              </c:numCache>
            </c:numRef>
          </c:val>
          <c:smooth val="0"/>
          <c:extLst>
            <c:ext xmlns:c16="http://schemas.microsoft.com/office/drawing/2014/chart" uri="{C3380CC4-5D6E-409C-BE32-E72D297353CC}">
              <c16:uniqueId val="{00000000-9F3A-4F30-83C7-570A647358AA}"/>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E14-4A9F-8624-A2EC1B09A259}"/>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9E14-4A9F-8624-A2EC1B09A259}"/>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3.2</c:v>
                </c:pt>
                <c:pt idx="1">
                  <c:v>3.5</c:v>
                </c:pt>
                <c:pt idx="2">
                  <c:v>5.5</c:v>
                </c:pt>
                <c:pt idx="3">
                  <c:v>8.3000000000000007</c:v>
                </c:pt>
              </c:numCache>
            </c:numRef>
          </c:val>
          <c:smooth val="0"/>
          <c:extLst>
            <c:ext xmlns:c16="http://schemas.microsoft.com/office/drawing/2014/chart" uri="{C3380CC4-5D6E-409C-BE32-E72D297353CC}">
              <c16:uniqueId val="{00000000-9E14-4A9F-8624-A2EC1B09A259}"/>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22853000018337E-3"/>
          <c:y val="7.7299101409030965E-4"/>
          <c:w val="0.97424397944921626"/>
          <c:h val="0.85114587419371712"/>
        </c:manualLayout>
      </c:layout>
      <c:lineChart>
        <c:grouping val="standard"/>
        <c:varyColors val="0"/>
        <c:ser>
          <c:idx val="1"/>
          <c:order val="0"/>
          <c:tx>
            <c:strRef>
              <c:f>Sheet1!$B$1</c:f>
              <c:strCache>
                <c:ptCount val="1"/>
                <c:pt idx="0">
                  <c:v>Column1</c:v>
                </c:pt>
              </c:strCache>
            </c:strRef>
          </c:tx>
          <c:spPr>
            <a:ln w="38100">
              <a:solidFill>
                <a:srgbClr val="BE1C37"/>
              </a:solidFill>
            </a:ln>
          </c:spPr>
          <c:marker>
            <c:symbol val="none"/>
          </c:marker>
          <c:dLbls>
            <c:dLbl>
              <c:idx val="0"/>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27A3-4C93-9576-1525D99066FA}"/>
                </c:ext>
              </c:extLst>
            </c:dLbl>
            <c:dLbl>
              <c:idx val="3"/>
              <c:numFmt formatCode="0.0&quot;%&quot;" sourceLinked="0"/>
              <c:spPr>
                <a:noFill/>
                <a:ln w="28575">
                  <a:solidFill>
                    <a:srgbClr val="BE1C37"/>
                  </a:solid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7A3-4C93-9576-1525D99066FA}"/>
                </c:ext>
              </c:extLst>
            </c:dLbl>
            <c:numFmt formatCode="0.0&quot;%&quot;" sourceLinked="0"/>
            <c:spPr>
              <a:noFill/>
              <a:ln w="28575">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2016</c:v>
                </c:pt>
                <c:pt idx="1">
                  <c:v>2019</c:v>
                </c:pt>
                <c:pt idx="2">
                  <c:v>2022</c:v>
                </c:pt>
                <c:pt idx="3">
                  <c:v>2025</c:v>
                </c:pt>
              </c:numCache>
            </c:numRef>
          </c:cat>
          <c:val>
            <c:numRef>
              <c:f>Sheet1!$B$2:$B$5</c:f>
              <c:numCache>
                <c:formatCode>General</c:formatCode>
                <c:ptCount val="4"/>
                <c:pt idx="0">
                  <c:v>36.9</c:v>
                </c:pt>
                <c:pt idx="1">
                  <c:v>40.200000000000003</c:v>
                </c:pt>
                <c:pt idx="2">
                  <c:v>45.8</c:v>
                </c:pt>
                <c:pt idx="3">
                  <c:v>49.5</c:v>
                </c:pt>
              </c:numCache>
            </c:numRef>
          </c:val>
          <c:smooth val="0"/>
          <c:extLst>
            <c:ext xmlns:c16="http://schemas.microsoft.com/office/drawing/2014/chart" uri="{C3380CC4-5D6E-409C-BE32-E72D297353CC}">
              <c16:uniqueId val="{00000000-8961-453E-817C-72538ECEC1B4}"/>
            </c:ext>
          </c:extLst>
        </c:ser>
        <c:dLbls>
          <c:showLegendKey val="0"/>
          <c:showVal val="1"/>
          <c:showCatName val="0"/>
          <c:showSerName val="0"/>
          <c:showPercent val="0"/>
          <c:showBubbleSize val="0"/>
        </c:dLbls>
        <c:smooth val="0"/>
        <c:axId val="372944896"/>
        <c:axId val="372880512"/>
      </c:lineChart>
      <c:valAx>
        <c:axId val="372880512"/>
        <c:scaling>
          <c:orientation val="minMax"/>
          <c:max val="100"/>
          <c:min val="0"/>
        </c:scaling>
        <c:delete val="1"/>
        <c:axPos val="r"/>
        <c:numFmt formatCode="#,##0&quot;%&quot;" sourceLinked="0"/>
        <c:majorTickMark val="out"/>
        <c:minorTickMark val="none"/>
        <c:tickLblPos val="none"/>
        <c:crossAx val="372944896"/>
        <c:crosses val="max"/>
        <c:crossBetween val="between"/>
        <c:majorUnit val="20"/>
      </c:valAx>
      <c:catAx>
        <c:axId val="372944896"/>
        <c:scaling>
          <c:orientation val="minMax"/>
        </c:scaling>
        <c:delete val="0"/>
        <c:axPos val="b"/>
        <c:numFmt formatCode="General" sourceLinked="0"/>
        <c:majorTickMark val="none"/>
        <c:minorTickMark val="none"/>
        <c:tickLblPos val="nextTo"/>
        <c:spPr>
          <a:ln>
            <a:noFill/>
          </a:ln>
        </c:spPr>
        <c:txPr>
          <a:bodyPr/>
          <a:lstStyle/>
          <a:p>
            <a:pPr algn="ctr">
              <a:defRPr lang="en-US" sz="1200" b="1" i="0" u="none" strike="noStrike" kern="1200" baseline="0">
                <a:solidFill>
                  <a:srgbClr val="000000"/>
                </a:solidFill>
                <a:latin typeface="Arial Narrow" panose="020B0606020202030204" pitchFamily="34" charset="0"/>
                <a:ea typeface="Segoe UI" pitchFamily="34" charset="0"/>
                <a:cs typeface="Segoe UI" pitchFamily="34" charset="0"/>
              </a:defRPr>
            </a:pPr>
            <a:endParaRPr lang="en-US"/>
          </a:p>
        </c:txPr>
        <c:crossAx val="372880512"/>
        <c:crosses val="autoZero"/>
        <c:auto val="1"/>
        <c:lblAlgn val="ctr"/>
        <c:lblOffset val="100"/>
        <c:noMultiLvlLbl val="0"/>
      </c:catAx>
      <c:spPr>
        <a:effectLst/>
      </c:spPr>
    </c:plotArea>
    <c:plotVisOnly val="1"/>
    <c:dispBlanksAs val="gap"/>
    <c:showDLblsOverMax val="0"/>
  </c:chart>
  <c:txPr>
    <a:bodyPr/>
    <a:lstStyle/>
    <a:p>
      <a:pPr algn="ctr">
        <a:defRPr lang="en-US" sz="1000" b="1" i="0" u="none" strike="noStrike" kern="1200" baseline="0">
          <a:solidFill>
            <a:srgbClr val="000000"/>
          </a:solidFill>
          <a:latin typeface="Arial Narrow" panose="020B0606020202030204" pitchFamily="34" charset="0"/>
          <a:ea typeface="+mn-ea"/>
          <a:cs typeface="+mn-c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0111791581608E-2"/>
          <c:y val="3.7541054986412799E-3"/>
          <c:w val="0.98644988820841839"/>
          <c:h val="0.85023010893113526"/>
        </c:manualLayout>
      </c:layout>
      <c:barChart>
        <c:barDir val="col"/>
        <c:grouping val="clustered"/>
        <c:varyColors val="0"/>
        <c:ser>
          <c:idx val="0"/>
          <c:order val="0"/>
          <c:tx>
            <c:strRef>
              <c:f>Sheet1!$B$1</c:f>
              <c:strCache>
                <c:ptCount val="1"/>
                <c:pt idx="0">
                  <c:v>Column1</c:v>
                </c:pt>
              </c:strCache>
            </c:strRef>
          </c:tx>
          <c:spPr>
            <a:solidFill>
              <a:srgbClr val="D9E8EC"/>
            </a:solidFill>
            <a:ln cap="rnd">
              <a:noFill/>
              <a:round/>
            </a:ln>
            <a:effectLst/>
            <a:scene3d>
              <a:camera prst="orthographicFront"/>
              <a:lightRig rig="threePt" dir="t"/>
            </a:scene3d>
          </c:spPr>
          <c:invertIfNegative val="0"/>
          <c:dPt>
            <c:idx val="0"/>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1-4B5F-488A-AD2D-B0BD2E1900B9}"/>
              </c:ext>
            </c:extLst>
          </c:dPt>
          <c:dPt>
            <c:idx val="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3-4B5F-488A-AD2D-B0BD2E1900B9}"/>
              </c:ext>
            </c:extLst>
          </c:dPt>
          <c:dPt>
            <c:idx val="2"/>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5-4B5F-488A-AD2D-B0BD2E1900B9}"/>
              </c:ext>
            </c:extLst>
          </c:dPt>
          <c:dPt>
            <c:idx val="3"/>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7-4B5F-488A-AD2D-B0BD2E1900B9}"/>
              </c:ext>
            </c:extLst>
          </c:dPt>
          <c:dPt>
            <c:idx val="4"/>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9-4B5F-488A-AD2D-B0BD2E1900B9}"/>
              </c:ext>
            </c:extLst>
          </c:dPt>
          <c:dPt>
            <c:idx val="5"/>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B-4B5F-488A-AD2D-B0BD2E1900B9}"/>
              </c:ext>
            </c:extLst>
          </c:dPt>
          <c:dPt>
            <c:idx val="6"/>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D-4B5F-488A-AD2D-B0BD2E1900B9}"/>
              </c:ext>
            </c:extLst>
          </c:dPt>
          <c:dPt>
            <c:idx val="7"/>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0F-4B5F-488A-AD2D-B0BD2E1900B9}"/>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4B5F-488A-AD2D-B0BD2E1900B9}"/>
              </c:ext>
            </c:extLst>
          </c:dPt>
          <c:dPt>
            <c:idx val="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3-4B5F-488A-AD2D-B0BD2E1900B9}"/>
              </c:ext>
            </c:extLst>
          </c:dPt>
          <c:dPt>
            <c:idx val="10"/>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5-4B5F-488A-AD2D-B0BD2E1900B9}"/>
              </c:ext>
            </c:extLst>
          </c:dPt>
          <c:dPt>
            <c:idx val="11"/>
            <c:invertIfNegative val="0"/>
            <c:bubble3D val="0"/>
            <c:spPr>
              <a:solidFill>
                <a:srgbClr val="93509E"/>
              </a:solidFill>
              <a:ln cap="rnd">
                <a:noFill/>
                <a:round/>
              </a:ln>
              <a:effectLst/>
              <a:scene3d>
                <a:camera prst="orthographicFront"/>
                <a:lightRig rig="threePt" dir="t"/>
              </a:scene3d>
            </c:spPr>
            <c:extLst>
              <c:ext xmlns:c16="http://schemas.microsoft.com/office/drawing/2014/chart" uri="{C3380CC4-5D6E-409C-BE32-E72D297353CC}">
                <c16:uniqueId val="{00000017-4B5F-488A-AD2D-B0BD2E1900B9}"/>
              </c:ext>
            </c:extLst>
          </c:dPt>
          <c:dPt>
            <c:idx val="12"/>
            <c:invertIfNegative val="0"/>
            <c:bubble3D val="0"/>
            <c:spPr>
              <a:solidFill>
                <a:srgbClr val="BE1C37"/>
              </a:solidFill>
              <a:ln cap="rnd">
                <a:noFill/>
                <a:round/>
              </a:ln>
              <a:effectLst/>
              <a:scene3d>
                <a:camera prst="orthographicFront"/>
                <a:lightRig rig="threePt" dir="t"/>
              </a:scene3d>
            </c:spPr>
            <c:extLst>
              <c:ext xmlns:c16="http://schemas.microsoft.com/office/drawing/2014/chart" uri="{C3380CC4-5D6E-409C-BE32-E72D297353CC}">
                <c16:uniqueId val="{00000019-4B5F-488A-AD2D-B0BD2E1900B9}"/>
              </c:ext>
            </c:extLst>
          </c:dPt>
          <c:dLbls>
            <c:dLbl>
              <c:idx val="0"/>
              <c:numFmt formatCode="0.0&quot;%&quot;" sourceLinked="0"/>
              <c:spPr>
                <a:solidFill>
                  <a:srgbClr val="FFFF00"/>
                </a:solidFill>
                <a:ln w="28575">
                  <a:noFill/>
                </a:ln>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B5F-488A-AD2D-B0BD2E1900B9}"/>
                </c:ext>
              </c:extLst>
            </c:dLbl>
            <c:dLbl>
              <c:idx val="2"/>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B5F-488A-AD2D-B0BD2E1900B9}"/>
                </c:ext>
              </c:extLst>
            </c:dLbl>
            <c:dLbl>
              <c:idx val="5"/>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4B5F-488A-AD2D-B0BD2E1900B9}"/>
                </c:ext>
              </c:extLst>
            </c:dLbl>
            <c:dLbl>
              <c:idx val="11"/>
              <c:numFmt formatCode="0.0&quot;%&quot;" sourceLinked="0"/>
              <c:spPr>
                <a:solidFill>
                  <a:srgbClr val="FFFF00"/>
                </a:solidFill>
                <a:ln w="28575">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4B5F-488A-AD2D-B0BD2E1900B9}"/>
                </c:ext>
              </c:extLst>
            </c:dLbl>
            <c:numFmt formatCode="0.0&quot;%&quot;" sourceLinked="0"/>
            <c:spPr>
              <a:noFill/>
              <a:ln w="28575">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Women</c:v>
                </c:pt>
                <c:pt idx="1">
                  <c:v>Men</c:v>
                </c:pt>
                <c:pt idx="2">
                  <c:v>18 to 39</c:v>
                </c:pt>
                <c:pt idx="3">
                  <c:v>40 to 64</c:v>
                </c:pt>
                <c:pt idx="4">
                  <c:v>65+</c:v>
                </c:pt>
                <c:pt idx="5">
                  <c:v>Very Low Income</c:v>
                </c:pt>
                <c:pt idx="6">
                  <c:v>Low 
Income</c:v>
                </c:pt>
                <c:pt idx="7">
                  <c:v>Mid/High Income</c:v>
                </c:pt>
                <c:pt idx="8">
                  <c:v>White</c:v>
                </c:pt>
                <c:pt idx="9">
                  <c:v>Black</c:v>
                </c:pt>
                <c:pt idx="10">
                  <c:v>Diverse </c:v>
                </c:pt>
                <c:pt idx="11">
                  <c:v>LGBTQ+</c:v>
                </c:pt>
                <c:pt idx="12">
                  <c:v>Total 
Area</c:v>
                </c:pt>
              </c:strCache>
            </c:strRef>
          </c:cat>
          <c:val>
            <c:numRef>
              <c:f>Sheet1!$B$2:$B$14</c:f>
              <c:numCache>
                <c:formatCode>General</c:formatCode>
                <c:ptCount val="13"/>
                <c:pt idx="0">
                  <c:v>54.9</c:v>
                </c:pt>
                <c:pt idx="1">
                  <c:v>43.4</c:v>
                </c:pt>
                <c:pt idx="2">
                  <c:v>58.4</c:v>
                </c:pt>
                <c:pt idx="3">
                  <c:v>49.3</c:v>
                </c:pt>
                <c:pt idx="4">
                  <c:v>39.1</c:v>
                </c:pt>
                <c:pt idx="5">
                  <c:v>69.099999999999994</c:v>
                </c:pt>
                <c:pt idx="6">
                  <c:v>50.8</c:v>
                </c:pt>
                <c:pt idx="7">
                  <c:v>49</c:v>
                </c:pt>
                <c:pt idx="8">
                  <c:v>50.5</c:v>
                </c:pt>
                <c:pt idx="9">
                  <c:v>40</c:v>
                </c:pt>
                <c:pt idx="10">
                  <c:v>51.7</c:v>
                </c:pt>
                <c:pt idx="11">
                  <c:v>72.599999999999994</c:v>
                </c:pt>
                <c:pt idx="12">
                  <c:v>49.5</c:v>
                </c:pt>
              </c:numCache>
            </c:numRef>
          </c:val>
          <c:extLst>
            <c:ext xmlns:c16="http://schemas.microsoft.com/office/drawing/2014/chart" uri="{C3380CC4-5D6E-409C-BE32-E72D297353CC}">
              <c16:uniqueId val="{00000020-4B5F-488A-AD2D-B0BD2E1900B9}"/>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531B0-8666-42E7-8A26-F633B0A9A77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7A65A3B-0FAF-4D21-B027-98FF42AD31A1}">
      <dgm:prSet phldrT="[Text]"/>
      <dgm:spPr/>
      <dgm:t>
        <a:bodyPr/>
        <a:lstStyle/>
        <a:p>
          <a:r>
            <a:rPr lang="en-US" dirty="0"/>
            <a:t>September</a:t>
          </a:r>
        </a:p>
      </dgm:t>
    </dgm:pt>
    <dgm:pt modelId="{1613751D-EE65-4250-869C-E8B5D2905C26}" type="parTrans" cxnId="{2C82AFB3-C7CD-4CFC-A6DD-A53C182E94A1}">
      <dgm:prSet/>
      <dgm:spPr/>
      <dgm:t>
        <a:bodyPr/>
        <a:lstStyle/>
        <a:p>
          <a:endParaRPr lang="en-US"/>
        </a:p>
      </dgm:t>
    </dgm:pt>
    <dgm:pt modelId="{D5D42F62-BF47-4845-BDFF-E327B6FF42A2}" type="sibTrans" cxnId="{2C82AFB3-C7CD-4CFC-A6DD-A53C182E94A1}">
      <dgm:prSet/>
      <dgm:spPr/>
      <dgm:t>
        <a:bodyPr/>
        <a:lstStyle/>
        <a:p>
          <a:endParaRPr lang="en-US"/>
        </a:p>
      </dgm:t>
    </dgm:pt>
    <dgm:pt modelId="{E32ADAB5-3404-4FF4-AC8F-C442B438BC34}">
      <dgm:prSet phldrT="[Text]"/>
      <dgm:spPr/>
      <dgm:t>
        <a:bodyPr/>
        <a:lstStyle/>
        <a:p>
          <a:r>
            <a:rPr lang="en-US" dirty="0"/>
            <a:t>Select Priority Needs</a:t>
          </a:r>
        </a:p>
      </dgm:t>
    </dgm:pt>
    <dgm:pt modelId="{13DA259D-0517-4EA4-B373-2B46B058D40B}" type="parTrans" cxnId="{EF3974EE-2A22-4667-B6E2-80705B756D61}">
      <dgm:prSet/>
      <dgm:spPr/>
      <dgm:t>
        <a:bodyPr/>
        <a:lstStyle/>
        <a:p>
          <a:endParaRPr lang="en-US"/>
        </a:p>
      </dgm:t>
    </dgm:pt>
    <dgm:pt modelId="{A0F68855-876E-4A73-BB5F-DB2F35F55A23}" type="sibTrans" cxnId="{EF3974EE-2A22-4667-B6E2-80705B756D61}">
      <dgm:prSet/>
      <dgm:spPr/>
      <dgm:t>
        <a:bodyPr/>
        <a:lstStyle/>
        <a:p>
          <a:endParaRPr lang="en-US"/>
        </a:p>
      </dgm:t>
    </dgm:pt>
    <dgm:pt modelId="{C1A09532-87CB-4EA7-9590-42A7C203F8F4}">
      <dgm:prSet phldrT="[Text]"/>
      <dgm:spPr/>
      <dgm:t>
        <a:bodyPr/>
        <a:lstStyle/>
        <a:p>
          <a:r>
            <a:rPr lang="en-US" dirty="0"/>
            <a:t>October</a:t>
          </a:r>
        </a:p>
      </dgm:t>
    </dgm:pt>
    <dgm:pt modelId="{7841CC10-A648-4AE4-BB6C-33B8C7CE90EB}" type="parTrans" cxnId="{C5823649-E1C3-4771-AEA9-2CA29586DD0F}">
      <dgm:prSet/>
      <dgm:spPr/>
      <dgm:t>
        <a:bodyPr/>
        <a:lstStyle/>
        <a:p>
          <a:endParaRPr lang="en-US"/>
        </a:p>
      </dgm:t>
    </dgm:pt>
    <dgm:pt modelId="{B95A4B87-20C0-481A-A4D3-5D73A53C488D}" type="sibTrans" cxnId="{C5823649-E1C3-4771-AEA9-2CA29586DD0F}">
      <dgm:prSet/>
      <dgm:spPr/>
      <dgm:t>
        <a:bodyPr/>
        <a:lstStyle/>
        <a:p>
          <a:endParaRPr lang="en-US"/>
        </a:p>
      </dgm:t>
    </dgm:pt>
    <dgm:pt modelId="{3A2B9FC4-5C17-4EF9-9D65-ED461F7EFE81}">
      <dgm:prSet phldrT="[Text]"/>
      <dgm:spPr/>
      <dgm:t>
        <a:bodyPr/>
        <a:lstStyle/>
        <a:p>
          <a:r>
            <a:rPr lang="en-US" dirty="0"/>
            <a:t>Begin Implementation Strategy</a:t>
          </a:r>
        </a:p>
      </dgm:t>
    </dgm:pt>
    <dgm:pt modelId="{274AC3CE-6168-40A5-9500-C58FC905311E}" type="parTrans" cxnId="{5A9DBDAD-1C98-4913-B419-D3B6D7F57840}">
      <dgm:prSet/>
      <dgm:spPr/>
      <dgm:t>
        <a:bodyPr/>
        <a:lstStyle/>
        <a:p>
          <a:endParaRPr lang="en-US"/>
        </a:p>
      </dgm:t>
    </dgm:pt>
    <dgm:pt modelId="{A6D2687A-632F-47B1-817A-DC532607A88E}" type="sibTrans" cxnId="{5A9DBDAD-1C98-4913-B419-D3B6D7F57840}">
      <dgm:prSet/>
      <dgm:spPr/>
      <dgm:t>
        <a:bodyPr/>
        <a:lstStyle/>
        <a:p>
          <a:endParaRPr lang="en-US"/>
        </a:p>
      </dgm:t>
    </dgm:pt>
    <dgm:pt modelId="{0BB57E35-EBD3-4F4E-BCDD-AE70C4939D82}">
      <dgm:prSet phldrT="[Text]"/>
      <dgm:spPr/>
      <dgm:t>
        <a:bodyPr/>
        <a:lstStyle/>
        <a:p>
          <a:r>
            <a:rPr lang="en-US" dirty="0"/>
            <a:t>April</a:t>
          </a:r>
        </a:p>
      </dgm:t>
    </dgm:pt>
    <dgm:pt modelId="{A2CF136E-F9AA-4F27-A01A-64C8673F52F6}" type="parTrans" cxnId="{C895F5C0-7BCB-4F77-B6EB-107282EB716A}">
      <dgm:prSet/>
      <dgm:spPr/>
      <dgm:t>
        <a:bodyPr/>
        <a:lstStyle/>
        <a:p>
          <a:endParaRPr lang="en-US"/>
        </a:p>
      </dgm:t>
    </dgm:pt>
    <dgm:pt modelId="{8B39B90A-EAC3-4E20-9902-8073AC6C5DAC}" type="sibTrans" cxnId="{C895F5C0-7BCB-4F77-B6EB-107282EB716A}">
      <dgm:prSet/>
      <dgm:spPr/>
      <dgm:t>
        <a:bodyPr/>
        <a:lstStyle/>
        <a:p>
          <a:endParaRPr lang="en-US"/>
        </a:p>
      </dgm:t>
    </dgm:pt>
    <dgm:pt modelId="{B32BD9C0-6902-4A93-B355-025372C46B0B}">
      <dgm:prSet phldrT="[Text]"/>
      <dgm:spPr/>
      <dgm:t>
        <a:bodyPr/>
        <a:lstStyle/>
        <a:p>
          <a:r>
            <a:rPr lang="en-US" dirty="0"/>
            <a:t>Board Approval of Implementation Strategy</a:t>
          </a:r>
        </a:p>
      </dgm:t>
    </dgm:pt>
    <dgm:pt modelId="{9576A6CF-6C3B-467F-A82D-8598C326A78F}" type="parTrans" cxnId="{551A1BA5-ECF0-40CD-A037-AFCAC609B2C7}">
      <dgm:prSet/>
      <dgm:spPr/>
      <dgm:t>
        <a:bodyPr/>
        <a:lstStyle/>
        <a:p>
          <a:endParaRPr lang="en-US"/>
        </a:p>
      </dgm:t>
    </dgm:pt>
    <dgm:pt modelId="{302A1E3D-D55F-430C-9AEB-2F707C448073}" type="sibTrans" cxnId="{551A1BA5-ECF0-40CD-A037-AFCAC609B2C7}">
      <dgm:prSet/>
      <dgm:spPr/>
      <dgm:t>
        <a:bodyPr/>
        <a:lstStyle/>
        <a:p>
          <a:endParaRPr lang="en-US"/>
        </a:p>
      </dgm:t>
    </dgm:pt>
    <dgm:pt modelId="{641068AF-3366-4331-9690-79425FF152A1}" type="pres">
      <dgm:prSet presAssocID="{F5B531B0-8666-42E7-8A26-F633B0A9A774}" presName="linearFlow" presStyleCnt="0">
        <dgm:presLayoutVars>
          <dgm:dir/>
          <dgm:animLvl val="lvl"/>
          <dgm:resizeHandles val="exact"/>
        </dgm:presLayoutVars>
      </dgm:prSet>
      <dgm:spPr/>
    </dgm:pt>
    <dgm:pt modelId="{3AF1BC08-FD9A-4B95-BFCC-167327B68687}" type="pres">
      <dgm:prSet presAssocID="{67A65A3B-0FAF-4D21-B027-98FF42AD31A1}" presName="composite" presStyleCnt="0"/>
      <dgm:spPr/>
    </dgm:pt>
    <dgm:pt modelId="{7394C5F3-65E7-40FE-B1CE-FB46245F93F0}" type="pres">
      <dgm:prSet presAssocID="{67A65A3B-0FAF-4D21-B027-98FF42AD31A1}" presName="parTx" presStyleLbl="node1" presStyleIdx="0" presStyleCnt="3">
        <dgm:presLayoutVars>
          <dgm:chMax val="0"/>
          <dgm:chPref val="0"/>
          <dgm:bulletEnabled val="1"/>
        </dgm:presLayoutVars>
      </dgm:prSet>
      <dgm:spPr/>
    </dgm:pt>
    <dgm:pt modelId="{95C1CE61-C47B-4B22-B5B2-A512A881EC38}" type="pres">
      <dgm:prSet presAssocID="{67A65A3B-0FAF-4D21-B027-98FF42AD31A1}" presName="parSh" presStyleLbl="node1" presStyleIdx="0" presStyleCnt="3"/>
      <dgm:spPr/>
    </dgm:pt>
    <dgm:pt modelId="{C97A33BF-7BCB-40C0-AFC7-9459403BF418}" type="pres">
      <dgm:prSet presAssocID="{67A65A3B-0FAF-4D21-B027-98FF42AD31A1}" presName="desTx" presStyleLbl="fgAcc1" presStyleIdx="0" presStyleCnt="3">
        <dgm:presLayoutVars>
          <dgm:bulletEnabled val="1"/>
        </dgm:presLayoutVars>
      </dgm:prSet>
      <dgm:spPr/>
    </dgm:pt>
    <dgm:pt modelId="{50A312EF-FFC2-45D1-981A-5379D1E1EC72}" type="pres">
      <dgm:prSet presAssocID="{D5D42F62-BF47-4845-BDFF-E327B6FF42A2}" presName="sibTrans" presStyleLbl="sibTrans2D1" presStyleIdx="0" presStyleCnt="2"/>
      <dgm:spPr/>
    </dgm:pt>
    <dgm:pt modelId="{757810BC-22E1-4F99-9CAD-4CD89AC22F36}" type="pres">
      <dgm:prSet presAssocID="{D5D42F62-BF47-4845-BDFF-E327B6FF42A2}" presName="connTx" presStyleLbl="sibTrans2D1" presStyleIdx="0" presStyleCnt="2"/>
      <dgm:spPr/>
    </dgm:pt>
    <dgm:pt modelId="{356432BA-2043-4EB0-B6E5-0B7D6051045A}" type="pres">
      <dgm:prSet presAssocID="{C1A09532-87CB-4EA7-9590-42A7C203F8F4}" presName="composite" presStyleCnt="0"/>
      <dgm:spPr/>
    </dgm:pt>
    <dgm:pt modelId="{6C8B4303-96DF-4DBE-B559-E096B69C3BCE}" type="pres">
      <dgm:prSet presAssocID="{C1A09532-87CB-4EA7-9590-42A7C203F8F4}" presName="parTx" presStyleLbl="node1" presStyleIdx="0" presStyleCnt="3">
        <dgm:presLayoutVars>
          <dgm:chMax val="0"/>
          <dgm:chPref val="0"/>
          <dgm:bulletEnabled val="1"/>
        </dgm:presLayoutVars>
      </dgm:prSet>
      <dgm:spPr/>
    </dgm:pt>
    <dgm:pt modelId="{0C41C45C-7219-4642-8EA0-36285B88D5F7}" type="pres">
      <dgm:prSet presAssocID="{C1A09532-87CB-4EA7-9590-42A7C203F8F4}" presName="parSh" presStyleLbl="node1" presStyleIdx="1" presStyleCnt="3"/>
      <dgm:spPr/>
    </dgm:pt>
    <dgm:pt modelId="{A72DCD8E-E9F6-4B6F-B15E-C0EAD5973335}" type="pres">
      <dgm:prSet presAssocID="{C1A09532-87CB-4EA7-9590-42A7C203F8F4}" presName="desTx" presStyleLbl="fgAcc1" presStyleIdx="1" presStyleCnt="3">
        <dgm:presLayoutVars>
          <dgm:bulletEnabled val="1"/>
        </dgm:presLayoutVars>
      </dgm:prSet>
      <dgm:spPr/>
    </dgm:pt>
    <dgm:pt modelId="{DD8AA33A-BD6C-42F2-92FB-012B7A555894}" type="pres">
      <dgm:prSet presAssocID="{B95A4B87-20C0-481A-A4D3-5D73A53C488D}" presName="sibTrans" presStyleLbl="sibTrans2D1" presStyleIdx="1" presStyleCnt="2"/>
      <dgm:spPr/>
    </dgm:pt>
    <dgm:pt modelId="{756C48D6-93E9-42D0-8F61-548E2C2FCB1C}" type="pres">
      <dgm:prSet presAssocID="{B95A4B87-20C0-481A-A4D3-5D73A53C488D}" presName="connTx" presStyleLbl="sibTrans2D1" presStyleIdx="1" presStyleCnt="2"/>
      <dgm:spPr/>
    </dgm:pt>
    <dgm:pt modelId="{D24771A6-C8BE-4E55-9B01-DF32B1357143}" type="pres">
      <dgm:prSet presAssocID="{0BB57E35-EBD3-4F4E-BCDD-AE70C4939D82}" presName="composite" presStyleCnt="0"/>
      <dgm:spPr/>
    </dgm:pt>
    <dgm:pt modelId="{AAD69927-008E-4F0D-8B30-731BFCF338A9}" type="pres">
      <dgm:prSet presAssocID="{0BB57E35-EBD3-4F4E-BCDD-AE70C4939D82}" presName="parTx" presStyleLbl="node1" presStyleIdx="1" presStyleCnt="3">
        <dgm:presLayoutVars>
          <dgm:chMax val="0"/>
          <dgm:chPref val="0"/>
          <dgm:bulletEnabled val="1"/>
        </dgm:presLayoutVars>
      </dgm:prSet>
      <dgm:spPr/>
    </dgm:pt>
    <dgm:pt modelId="{E0603D42-4F21-4D46-BD74-F608026B2315}" type="pres">
      <dgm:prSet presAssocID="{0BB57E35-EBD3-4F4E-BCDD-AE70C4939D82}" presName="parSh" presStyleLbl="node1" presStyleIdx="2" presStyleCnt="3"/>
      <dgm:spPr/>
    </dgm:pt>
    <dgm:pt modelId="{A8AB7142-354F-40BE-809C-CAE7FE2E3FCD}" type="pres">
      <dgm:prSet presAssocID="{0BB57E35-EBD3-4F4E-BCDD-AE70C4939D82}" presName="desTx" presStyleLbl="fgAcc1" presStyleIdx="2" presStyleCnt="3">
        <dgm:presLayoutVars>
          <dgm:bulletEnabled val="1"/>
        </dgm:presLayoutVars>
      </dgm:prSet>
      <dgm:spPr/>
    </dgm:pt>
  </dgm:ptLst>
  <dgm:cxnLst>
    <dgm:cxn modelId="{32249B0B-4D25-464A-B37D-A4AF0184987A}" type="presOf" srcId="{D5D42F62-BF47-4845-BDFF-E327B6FF42A2}" destId="{757810BC-22E1-4F99-9CAD-4CD89AC22F36}" srcOrd="1" destOrd="0" presId="urn:microsoft.com/office/officeart/2005/8/layout/process3"/>
    <dgm:cxn modelId="{C9E3CD1B-5E5B-423D-8ED0-335DBBCA69C4}" type="presOf" srcId="{0BB57E35-EBD3-4F4E-BCDD-AE70C4939D82}" destId="{E0603D42-4F21-4D46-BD74-F608026B2315}" srcOrd="1" destOrd="0" presId="urn:microsoft.com/office/officeart/2005/8/layout/process3"/>
    <dgm:cxn modelId="{D64B212B-C7AD-444E-AE99-B6AA5C7AFBEB}" type="presOf" srcId="{3A2B9FC4-5C17-4EF9-9D65-ED461F7EFE81}" destId="{A72DCD8E-E9F6-4B6F-B15E-C0EAD5973335}" srcOrd="0" destOrd="0" presId="urn:microsoft.com/office/officeart/2005/8/layout/process3"/>
    <dgm:cxn modelId="{FC312E2D-7216-4A58-A5A5-E746C2F3FBDE}" type="presOf" srcId="{67A65A3B-0FAF-4D21-B027-98FF42AD31A1}" destId="{95C1CE61-C47B-4B22-B5B2-A512A881EC38}" srcOrd="1" destOrd="0" presId="urn:microsoft.com/office/officeart/2005/8/layout/process3"/>
    <dgm:cxn modelId="{808AD732-C087-424B-AAF2-96801312B4C2}" type="presOf" srcId="{E32ADAB5-3404-4FF4-AC8F-C442B438BC34}" destId="{C97A33BF-7BCB-40C0-AFC7-9459403BF418}" srcOrd="0" destOrd="0" presId="urn:microsoft.com/office/officeart/2005/8/layout/process3"/>
    <dgm:cxn modelId="{055AB136-2D63-4ACB-82DD-F1A5C95DEB85}" type="presOf" srcId="{D5D42F62-BF47-4845-BDFF-E327B6FF42A2}" destId="{50A312EF-FFC2-45D1-981A-5379D1E1EC72}" srcOrd="0" destOrd="0" presId="urn:microsoft.com/office/officeart/2005/8/layout/process3"/>
    <dgm:cxn modelId="{965AB35B-3546-4EF1-9529-5FE7ED992362}" type="presOf" srcId="{B95A4B87-20C0-481A-A4D3-5D73A53C488D}" destId="{DD8AA33A-BD6C-42F2-92FB-012B7A555894}" srcOrd="0" destOrd="0" presId="urn:microsoft.com/office/officeart/2005/8/layout/process3"/>
    <dgm:cxn modelId="{B2D05065-9145-406C-BD8D-CEBE7B0149F0}" type="presOf" srcId="{F5B531B0-8666-42E7-8A26-F633B0A9A774}" destId="{641068AF-3366-4331-9690-79425FF152A1}" srcOrd="0" destOrd="0" presId="urn:microsoft.com/office/officeart/2005/8/layout/process3"/>
    <dgm:cxn modelId="{C5823649-E1C3-4771-AEA9-2CA29586DD0F}" srcId="{F5B531B0-8666-42E7-8A26-F633B0A9A774}" destId="{C1A09532-87CB-4EA7-9590-42A7C203F8F4}" srcOrd="1" destOrd="0" parTransId="{7841CC10-A648-4AE4-BB6C-33B8C7CE90EB}" sibTransId="{B95A4B87-20C0-481A-A4D3-5D73A53C488D}"/>
    <dgm:cxn modelId="{1A4CB952-00BB-4BF6-B51B-EDB762E6577A}" type="presOf" srcId="{0BB57E35-EBD3-4F4E-BCDD-AE70C4939D82}" destId="{AAD69927-008E-4F0D-8B30-731BFCF338A9}" srcOrd="0" destOrd="0" presId="urn:microsoft.com/office/officeart/2005/8/layout/process3"/>
    <dgm:cxn modelId="{2923CA9F-D29C-4587-9E44-ED398177F65E}" type="presOf" srcId="{B32BD9C0-6902-4A93-B355-025372C46B0B}" destId="{A8AB7142-354F-40BE-809C-CAE7FE2E3FCD}" srcOrd="0" destOrd="0" presId="urn:microsoft.com/office/officeart/2005/8/layout/process3"/>
    <dgm:cxn modelId="{551A1BA5-ECF0-40CD-A037-AFCAC609B2C7}" srcId="{0BB57E35-EBD3-4F4E-BCDD-AE70C4939D82}" destId="{B32BD9C0-6902-4A93-B355-025372C46B0B}" srcOrd="0" destOrd="0" parTransId="{9576A6CF-6C3B-467F-A82D-8598C326A78F}" sibTransId="{302A1E3D-D55F-430C-9AEB-2F707C448073}"/>
    <dgm:cxn modelId="{5A9DBDAD-1C98-4913-B419-D3B6D7F57840}" srcId="{C1A09532-87CB-4EA7-9590-42A7C203F8F4}" destId="{3A2B9FC4-5C17-4EF9-9D65-ED461F7EFE81}" srcOrd="0" destOrd="0" parTransId="{274AC3CE-6168-40A5-9500-C58FC905311E}" sibTransId="{A6D2687A-632F-47B1-817A-DC532607A88E}"/>
    <dgm:cxn modelId="{2C82AFB3-C7CD-4CFC-A6DD-A53C182E94A1}" srcId="{F5B531B0-8666-42E7-8A26-F633B0A9A774}" destId="{67A65A3B-0FAF-4D21-B027-98FF42AD31A1}" srcOrd="0" destOrd="0" parTransId="{1613751D-EE65-4250-869C-E8B5D2905C26}" sibTransId="{D5D42F62-BF47-4845-BDFF-E327B6FF42A2}"/>
    <dgm:cxn modelId="{D1952EB9-6E6F-4EA2-A067-4F7D259D809E}" type="presOf" srcId="{C1A09532-87CB-4EA7-9590-42A7C203F8F4}" destId="{0C41C45C-7219-4642-8EA0-36285B88D5F7}" srcOrd="1" destOrd="0" presId="urn:microsoft.com/office/officeart/2005/8/layout/process3"/>
    <dgm:cxn modelId="{C895F5C0-7BCB-4F77-B6EB-107282EB716A}" srcId="{F5B531B0-8666-42E7-8A26-F633B0A9A774}" destId="{0BB57E35-EBD3-4F4E-BCDD-AE70C4939D82}" srcOrd="2" destOrd="0" parTransId="{A2CF136E-F9AA-4F27-A01A-64C8673F52F6}" sibTransId="{8B39B90A-EAC3-4E20-9902-8073AC6C5DAC}"/>
    <dgm:cxn modelId="{5C7274C9-E7D0-4A81-8A49-CD6F5AB36574}" type="presOf" srcId="{B95A4B87-20C0-481A-A4D3-5D73A53C488D}" destId="{756C48D6-93E9-42D0-8F61-548E2C2FCB1C}" srcOrd="1" destOrd="0" presId="urn:microsoft.com/office/officeart/2005/8/layout/process3"/>
    <dgm:cxn modelId="{4B9177CE-691E-4E6E-A305-6A0B63C5DA6F}" type="presOf" srcId="{C1A09532-87CB-4EA7-9590-42A7C203F8F4}" destId="{6C8B4303-96DF-4DBE-B559-E096B69C3BCE}" srcOrd="0" destOrd="0" presId="urn:microsoft.com/office/officeart/2005/8/layout/process3"/>
    <dgm:cxn modelId="{EF3974EE-2A22-4667-B6E2-80705B756D61}" srcId="{67A65A3B-0FAF-4D21-B027-98FF42AD31A1}" destId="{E32ADAB5-3404-4FF4-AC8F-C442B438BC34}" srcOrd="0" destOrd="0" parTransId="{13DA259D-0517-4EA4-B373-2B46B058D40B}" sibTransId="{A0F68855-876E-4A73-BB5F-DB2F35F55A23}"/>
    <dgm:cxn modelId="{293086FE-46DE-492F-B85C-427B644D7D76}" type="presOf" srcId="{67A65A3B-0FAF-4D21-B027-98FF42AD31A1}" destId="{7394C5F3-65E7-40FE-B1CE-FB46245F93F0}" srcOrd="0" destOrd="0" presId="urn:microsoft.com/office/officeart/2005/8/layout/process3"/>
    <dgm:cxn modelId="{BEDC9B1F-EC93-4A7E-90E8-D8EC7945CE31}" type="presParOf" srcId="{641068AF-3366-4331-9690-79425FF152A1}" destId="{3AF1BC08-FD9A-4B95-BFCC-167327B68687}" srcOrd="0" destOrd="0" presId="urn:microsoft.com/office/officeart/2005/8/layout/process3"/>
    <dgm:cxn modelId="{EFFB06C4-0B9F-411C-BC63-3069D2AE0705}" type="presParOf" srcId="{3AF1BC08-FD9A-4B95-BFCC-167327B68687}" destId="{7394C5F3-65E7-40FE-B1CE-FB46245F93F0}" srcOrd="0" destOrd="0" presId="urn:microsoft.com/office/officeart/2005/8/layout/process3"/>
    <dgm:cxn modelId="{F2DF21BF-9D1A-43E8-8484-AAB024695F94}" type="presParOf" srcId="{3AF1BC08-FD9A-4B95-BFCC-167327B68687}" destId="{95C1CE61-C47B-4B22-B5B2-A512A881EC38}" srcOrd="1" destOrd="0" presId="urn:microsoft.com/office/officeart/2005/8/layout/process3"/>
    <dgm:cxn modelId="{D34A6841-E636-4009-9F55-2A23502EAF2F}" type="presParOf" srcId="{3AF1BC08-FD9A-4B95-BFCC-167327B68687}" destId="{C97A33BF-7BCB-40C0-AFC7-9459403BF418}" srcOrd="2" destOrd="0" presId="urn:microsoft.com/office/officeart/2005/8/layout/process3"/>
    <dgm:cxn modelId="{B9FA9878-39A0-446C-95A0-FDF856E4470E}" type="presParOf" srcId="{641068AF-3366-4331-9690-79425FF152A1}" destId="{50A312EF-FFC2-45D1-981A-5379D1E1EC72}" srcOrd="1" destOrd="0" presId="urn:microsoft.com/office/officeart/2005/8/layout/process3"/>
    <dgm:cxn modelId="{8440C0D6-A495-4CFB-989A-C9358404C696}" type="presParOf" srcId="{50A312EF-FFC2-45D1-981A-5379D1E1EC72}" destId="{757810BC-22E1-4F99-9CAD-4CD89AC22F36}" srcOrd="0" destOrd="0" presId="urn:microsoft.com/office/officeart/2005/8/layout/process3"/>
    <dgm:cxn modelId="{95E142F4-AF3C-42C6-8901-858D1714B4C7}" type="presParOf" srcId="{641068AF-3366-4331-9690-79425FF152A1}" destId="{356432BA-2043-4EB0-B6E5-0B7D6051045A}" srcOrd="2" destOrd="0" presId="urn:microsoft.com/office/officeart/2005/8/layout/process3"/>
    <dgm:cxn modelId="{CE652959-0C07-435C-A23B-084707D281CF}" type="presParOf" srcId="{356432BA-2043-4EB0-B6E5-0B7D6051045A}" destId="{6C8B4303-96DF-4DBE-B559-E096B69C3BCE}" srcOrd="0" destOrd="0" presId="urn:microsoft.com/office/officeart/2005/8/layout/process3"/>
    <dgm:cxn modelId="{054094AB-82DE-4130-A7C4-7AFBC1DBEB1F}" type="presParOf" srcId="{356432BA-2043-4EB0-B6E5-0B7D6051045A}" destId="{0C41C45C-7219-4642-8EA0-36285B88D5F7}" srcOrd="1" destOrd="0" presId="urn:microsoft.com/office/officeart/2005/8/layout/process3"/>
    <dgm:cxn modelId="{E2429B1D-46AE-4271-A1DF-D1DC16952496}" type="presParOf" srcId="{356432BA-2043-4EB0-B6E5-0B7D6051045A}" destId="{A72DCD8E-E9F6-4B6F-B15E-C0EAD5973335}" srcOrd="2" destOrd="0" presId="urn:microsoft.com/office/officeart/2005/8/layout/process3"/>
    <dgm:cxn modelId="{6B2F5FD1-95FA-4259-82C4-F3413EA05088}" type="presParOf" srcId="{641068AF-3366-4331-9690-79425FF152A1}" destId="{DD8AA33A-BD6C-42F2-92FB-012B7A555894}" srcOrd="3" destOrd="0" presId="urn:microsoft.com/office/officeart/2005/8/layout/process3"/>
    <dgm:cxn modelId="{B4E621EC-582F-4B11-920D-B69D7FAEC845}" type="presParOf" srcId="{DD8AA33A-BD6C-42F2-92FB-012B7A555894}" destId="{756C48D6-93E9-42D0-8F61-548E2C2FCB1C}" srcOrd="0" destOrd="0" presId="urn:microsoft.com/office/officeart/2005/8/layout/process3"/>
    <dgm:cxn modelId="{F91B4F29-1B49-48C0-93E8-68B4C5817434}" type="presParOf" srcId="{641068AF-3366-4331-9690-79425FF152A1}" destId="{D24771A6-C8BE-4E55-9B01-DF32B1357143}" srcOrd="4" destOrd="0" presId="urn:microsoft.com/office/officeart/2005/8/layout/process3"/>
    <dgm:cxn modelId="{E2B0806E-ABC0-4C6B-A798-958AE302BB03}" type="presParOf" srcId="{D24771A6-C8BE-4E55-9B01-DF32B1357143}" destId="{AAD69927-008E-4F0D-8B30-731BFCF338A9}" srcOrd="0" destOrd="0" presId="urn:microsoft.com/office/officeart/2005/8/layout/process3"/>
    <dgm:cxn modelId="{5CD8DB4D-E978-4CA7-BAAD-160F52270292}" type="presParOf" srcId="{D24771A6-C8BE-4E55-9B01-DF32B1357143}" destId="{E0603D42-4F21-4D46-BD74-F608026B2315}" srcOrd="1" destOrd="0" presId="urn:microsoft.com/office/officeart/2005/8/layout/process3"/>
    <dgm:cxn modelId="{58B67D91-9736-4D88-922E-AFDDF8DDC716}" type="presParOf" srcId="{D24771A6-C8BE-4E55-9B01-DF32B1357143}" destId="{A8AB7142-354F-40BE-809C-CAE7FE2E3FC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1CE61-C47B-4B22-B5B2-A512A881EC38}">
      <dsp:nvSpPr>
        <dsp:cNvPr id="0" name=""/>
        <dsp:cNvSpPr/>
      </dsp:nvSpPr>
      <dsp:spPr>
        <a:xfrm>
          <a:off x="3344" y="2572346"/>
          <a:ext cx="1520686" cy="561600"/>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September</a:t>
          </a:r>
        </a:p>
      </dsp:txBody>
      <dsp:txXfrm>
        <a:off x="3344" y="2572346"/>
        <a:ext cx="1520686" cy="374400"/>
      </dsp:txXfrm>
    </dsp:sp>
    <dsp:sp modelId="{C97A33BF-7BCB-40C0-AFC7-9459403BF418}">
      <dsp:nvSpPr>
        <dsp:cNvPr id="0" name=""/>
        <dsp:cNvSpPr/>
      </dsp:nvSpPr>
      <dsp:spPr>
        <a:xfrm>
          <a:off x="314810" y="2946746"/>
          <a:ext cx="1520686" cy="936000"/>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Select Priority Needs</a:t>
          </a:r>
        </a:p>
      </dsp:txBody>
      <dsp:txXfrm>
        <a:off x="342225" y="2974161"/>
        <a:ext cx="1465856" cy="881170"/>
      </dsp:txXfrm>
    </dsp:sp>
    <dsp:sp modelId="{50A312EF-FFC2-45D1-981A-5379D1E1EC72}">
      <dsp:nvSpPr>
        <dsp:cNvPr id="0" name=""/>
        <dsp:cNvSpPr/>
      </dsp:nvSpPr>
      <dsp:spPr>
        <a:xfrm>
          <a:off x="1754561" y="2570242"/>
          <a:ext cx="488724" cy="378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54561" y="2645963"/>
        <a:ext cx="375142" cy="227164"/>
      </dsp:txXfrm>
    </dsp:sp>
    <dsp:sp modelId="{0C41C45C-7219-4642-8EA0-36285B88D5F7}">
      <dsp:nvSpPr>
        <dsp:cNvPr id="0" name=""/>
        <dsp:cNvSpPr/>
      </dsp:nvSpPr>
      <dsp:spPr>
        <a:xfrm>
          <a:off x="2446153" y="2572346"/>
          <a:ext cx="1520686" cy="561600"/>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October</a:t>
          </a:r>
        </a:p>
      </dsp:txBody>
      <dsp:txXfrm>
        <a:off x="2446153" y="2572346"/>
        <a:ext cx="1520686" cy="374400"/>
      </dsp:txXfrm>
    </dsp:sp>
    <dsp:sp modelId="{A72DCD8E-E9F6-4B6F-B15E-C0EAD5973335}">
      <dsp:nvSpPr>
        <dsp:cNvPr id="0" name=""/>
        <dsp:cNvSpPr/>
      </dsp:nvSpPr>
      <dsp:spPr>
        <a:xfrm>
          <a:off x="2757619" y="2946746"/>
          <a:ext cx="1520686" cy="936000"/>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Begin Implementation Strategy</a:t>
          </a:r>
        </a:p>
      </dsp:txBody>
      <dsp:txXfrm>
        <a:off x="2785034" y="2974161"/>
        <a:ext cx="1465856" cy="881170"/>
      </dsp:txXfrm>
    </dsp:sp>
    <dsp:sp modelId="{DD8AA33A-BD6C-42F2-92FB-012B7A555894}">
      <dsp:nvSpPr>
        <dsp:cNvPr id="0" name=""/>
        <dsp:cNvSpPr/>
      </dsp:nvSpPr>
      <dsp:spPr>
        <a:xfrm>
          <a:off x="4197370" y="2570242"/>
          <a:ext cx="488724" cy="378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197370" y="2645963"/>
        <a:ext cx="375142" cy="227164"/>
      </dsp:txXfrm>
    </dsp:sp>
    <dsp:sp modelId="{E0603D42-4F21-4D46-BD74-F608026B2315}">
      <dsp:nvSpPr>
        <dsp:cNvPr id="0" name=""/>
        <dsp:cNvSpPr/>
      </dsp:nvSpPr>
      <dsp:spPr>
        <a:xfrm>
          <a:off x="4888962" y="2572346"/>
          <a:ext cx="1520686" cy="561600"/>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April</a:t>
          </a:r>
        </a:p>
      </dsp:txBody>
      <dsp:txXfrm>
        <a:off x="4888962" y="2572346"/>
        <a:ext cx="1520686" cy="374400"/>
      </dsp:txXfrm>
    </dsp:sp>
    <dsp:sp modelId="{A8AB7142-354F-40BE-809C-CAE7FE2E3FCD}">
      <dsp:nvSpPr>
        <dsp:cNvPr id="0" name=""/>
        <dsp:cNvSpPr/>
      </dsp:nvSpPr>
      <dsp:spPr>
        <a:xfrm>
          <a:off x="5200428" y="2946746"/>
          <a:ext cx="1520686" cy="936000"/>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Board Approval of Implementation Strategy</a:t>
          </a:r>
        </a:p>
      </dsp:txBody>
      <dsp:txXfrm>
        <a:off x="5227843" y="2974161"/>
        <a:ext cx="1465856" cy="8811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0.85714</cdr:y>
    </cdr:from>
    <cdr:to>
      <cdr:x>0.02245</cdr:x>
      <cdr:y>0.92289</cdr:y>
    </cdr:to>
    <cdr:sp macro="" textlink="">
      <cdr:nvSpPr>
        <cdr:cNvPr id="5"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2"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3" name="TextBox 1">
          <a:extLst xmlns:a="http://schemas.openxmlformats.org/drawingml/2006/main">
            <a:ext uri="{FF2B5EF4-FFF2-40B4-BE49-F238E27FC236}">
              <a16:creationId xmlns:a16="http://schemas.microsoft.com/office/drawing/2014/main" id="{AAB8AFC7-86A1-49F3-B162-AD6BFED30EBB}"/>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4" name="TextBox 1">
          <a:extLst xmlns:a="http://schemas.openxmlformats.org/drawingml/2006/main">
            <a:ext uri="{FF2B5EF4-FFF2-40B4-BE49-F238E27FC236}">
              <a16:creationId xmlns:a16="http://schemas.microsoft.com/office/drawing/2014/main" id="{4295EA07-7DF9-4812-ABBF-24C792D3E995}"/>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6"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7"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8"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9"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0"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1"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0.85714</cdr:y>
    </cdr:from>
    <cdr:to>
      <cdr:x>0.02245</cdr:x>
      <cdr:y>0.92289</cdr:y>
    </cdr:to>
    <cdr:sp macro="" textlink="">
      <cdr:nvSpPr>
        <cdr:cNvPr id="5"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2"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3"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4"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6"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7"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8"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9"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0" name="TextBox 1">
          <a:extLst xmlns:a="http://schemas.openxmlformats.org/drawingml/2006/main">
            <a:ext uri="{FF2B5EF4-FFF2-40B4-BE49-F238E27FC236}">
              <a16:creationId xmlns:a16="http://schemas.microsoft.com/office/drawing/2014/main" id="{56A6F4FF-8B4A-4D2D-A5A7-18267650D3C5}"/>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1" name="TextBox 1">
          <a:extLst xmlns:a="http://schemas.openxmlformats.org/drawingml/2006/main">
            <a:ext uri="{FF2B5EF4-FFF2-40B4-BE49-F238E27FC236}">
              <a16:creationId xmlns:a16="http://schemas.microsoft.com/office/drawing/2014/main" id="{77D86F34-0C1D-4A99-94C6-C48606223F8E}"/>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2"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3"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4"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5"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6"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7"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0.85714</cdr:y>
    </cdr:from>
    <cdr:to>
      <cdr:x>0.02245</cdr:x>
      <cdr:y>0.92289</cdr:y>
    </cdr:to>
    <cdr:sp macro="" textlink="">
      <cdr:nvSpPr>
        <cdr:cNvPr id="5"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2"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3"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4"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6"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7"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8"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9"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0" name="TextBox 1">
          <a:extLst xmlns:a="http://schemas.openxmlformats.org/drawingml/2006/main">
            <a:ext uri="{FF2B5EF4-FFF2-40B4-BE49-F238E27FC236}">
              <a16:creationId xmlns:a16="http://schemas.microsoft.com/office/drawing/2014/main" id="{41E8C566-1E32-400F-B4A3-9A81CD90F1C0}"/>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1" name="TextBox 1">
          <a:extLst xmlns:a="http://schemas.openxmlformats.org/drawingml/2006/main">
            <a:ext uri="{FF2B5EF4-FFF2-40B4-BE49-F238E27FC236}">
              <a16:creationId xmlns:a16="http://schemas.microsoft.com/office/drawing/2014/main" id="{B7FBCAAC-97BD-4C1F-9837-A782AD6194D9}"/>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2"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3"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4"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5"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6"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7"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0.85714</cdr:y>
    </cdr:from>
    <cdr:to>
      <cdr:x>0.02245</cdr:x>
      <cdr:y>0.92289</cdr:y>
    </cdr:to>
    <cdr:sp macro="" textlink="">
      <cdr:nvSpPr>
        <cdr:cNvPr id="5"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2"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3"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4"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6"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7"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8"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9"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0" name="TextBox 1">
          <a:extLst xmlns:a="http://schemas.openxmlformats.org/drawingml/2006/main">
            <a:ext uri="{FF2B5EF4-FFF2-40B4-BE49-F238E27FC236}">
              <a16:creationId xmlns:a16="http://schemas.microsoft.com/office/drawing/2014/main" id="{41E8C566-1E32-400F-B4A3-9A81CD90F1C0}"/>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1" name="TextBox 1">
          <a:extLst xmlns:a="http://schemas.openxmlformats.org/drawingml/2006/main">
            <a:ext uri="{FF2B5EF4-FFF2-40B4-BE49-F238E27FC236}">
              <a16:creationId xmlns:a16="http://schemas.microsoft.com/office/drawing/2014/main" id="{B7FBCAAC-97BD-4C1F-9837-A782AD6194D9}"/>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2"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3"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4"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5"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6"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7"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0.85714</cdr:y>
    </cdr:from>
    <cdr:to>
      <cdr:x>0.02245</cdr:x>
      <cdr:y>0.92289</cdr:y>
    </cdr:to>
    <cdr:sp macro="" textlink="">
      <cdr:nvSpPr>
        <cdr:cNvPr id="5"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2" name="TextBox 1"/>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3" name="TextBox 1">
          <a:extLst xmlns:a="http://schemas.openxmlformats.org/drawingml/2006/main">
            <a:ext uri="{FF2B5EF4-FFF2-40B4-BE49-F238E27FC236}">
              <a16:creationId xmlns:a16="http://schemas.microsoft.com/office/drawing/2014/main" id="{57984D3D-F0A8-4138-9C66-3FC9DA2CC2E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4" name="TextBox 1">
          <a:extLst xmlns:a="http://schemas.openxmlformats.org/drawingml/2006/main">
            <a:ext uri="{FF2B5EF4-FFF2-40B4-BE49-F238E27FC236}">
              <a16:creationId xmlns:a16="http://schemas.microsoft.com/office/drawing/2014/main" id="{21440736-DC7B-44AF-BBBA-92053D6FC011}"/>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6"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7"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8" name="TextBox 1">
          <a:extLst xmlns:a="http://schemas.openxmlformats.org/drawingml/2006/main">
            <a:ext uri="{FF2B5EF4-FFF2-40B4-BE49-F238E27FC236}">
              <a16:creationId xmlns:a16="http://schemas.microsoft.com/office/drawing/2014/main" id="{8D07FF68-53BC-4EB3-AE96-1E2AF1FD7B52}"/>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9" name="TextBox 1">
          <a:extLst xmlns:a="http://schemas.openxmlformats.org/drawingml/2006/main">
            <a:ext uri="{FF2B5EF4-FFF2-40B4-BE49-F238E27FC236}">
              <a16:creationId xmlns:a16="http://schemas.microsoft.com/office/drawing/2014/main" id="{B4707A90-638A-43A3-ADC3-4D577A3DAE46}"/>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0" name="TextBox 1">
          <a:extLst xmlns:a="http://schemas.openxmlformats.org/drawingml/2006/main">
            <a:ext uri="{FF2B5EF4-FFF2-40B4-BE49-F238E27FC236}">
              <a16:creationId xmlns:a16="http://schemas.microsoft.com/office/drawing/2014/main" id="{A452B674-214A-49A9-9D4B-38FC8639CC6A}"/>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0.92289</cdr:y>
    </cdr:to>
    <cdr:sp macro="" textlink="">
      <cdr:nvSpPr>
        <cdr:cNvPr id="11" name="TextBox 1">
          <a:extLst xmlns:a="http://schemas.openxmlformats.org/drawingml/2006/main">
            <a:ext uri="{FF2B5EF4-FFF2-40B4-BE49-F238E27FC236}">
              <a16:creationId xmlns:a16="http://schemas.microsoft.com/office/drawing/2014/main" id="{280E188A-B780-4201-A073-6CAAE5F403CC}"/>
            </a:ext>
          </a:extLst>
        </cdr:cNvPr>
        <cdr:cNvSpPr txBox="1"/>
      </cdr:nvSpPr>
      <cdr:spPr>
        <a:xfrm xmlns:a="http://schemas.openxmlformats.org/drawingml/2006/main">
          <a:off x="0" y="2808505"/>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4" rIns="93170" bIns="46584"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4" rIns="93170" bIns="46584" rtlCol="0"/>
          <a:lstStyle>
            <a:lvl1pPr algn="r">
              <a:defRPr sz="1200"/>
            </a:lvl1pPr>
          </a:lstStyle>
          <a:p>
            <a:fld id="{4C20DA29-2FB9-B448-947C-DF972BF45ED9}" type="datetime1">
              <a:rPr lang="en-US" smtClean="0">
                <a:latin typeface="Arial" panose="020B0604020202020204" pitchFamily="34" charset="0"/>
              </a:rPr>
              <a:t>8/25/2025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6"/>
            <a:ext cx="3037840" cy="464820"/>
          </a:xfrm>
          <a:prstGeom prst="rect">
            <a:avLst/>
          </a:prstGeom>
        </p:spPr>
        <p:txBody>
          <a:bodyPr vert="horz" lIns="93170" tIns="46584" rIns="93170" bIns="46584"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0" tIns="46584" rIns="93170" bIns="46584" rtlCol="0" anchor="b"/>
          <a:lstStyle>
            <a:lvl1pPr algn="r">
              <a:defRPr sz="1200"/>
            </a:lvl1pPr>
          </a:lstStyle>
          <a:p>
            <a:fld id="{5E78F189-4D5E-E44D-896A-64D28F7BFE26}"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011267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4" rIns="93170" bIns="46584"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4" rIns="93170" bIns="46584" rtlCol="0"/>
          <a:lstStyle>
            <a:lvl1pPr algn="r">
              <a:defRPr sz="1200">
                <a:latin typeface="Arial" panose="020B0604020202020204" pitchFamily="34" charset="0"/>
              </a:defRPr>
            </a:lvl1pPr>
          </a:lstStyle>
          <a:p>
            <a:fld id="{ECDB0DC8-20C1-834B-BA11-76FAB8BC91B0}" type="datetime1">
              <a:rPr lang="en-US" smtClean="0"/>
              <a:pPr/>
              <a:t>8/25/2025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0" tIns="46584" rIns="93170"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0" tIns="46584" rIns="93170"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4" rIns="93170" bIns="46584"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0" tIns="46584" rIns="93170" bIns="46584" rtlCol="0" anchor="b"/>
          <a:lstStyle>
            <a:lvl1pPr algn="r">
              <a:defRPr sz="1200">
                <a:latin typeface="Arial" panose="020B0604020202020204" pitchFamily="34" charset="0"/>
              </a:defRPr>
            </a:lvl1pPr>
          </a:lstStyle>
          <a:p>
            <a:fld id="{C08465F9-E3E4-D749-99CD-BFDFA9EC8C83}" type="slidenum">
              <a:rPr lang="en-US" smtClean="0"/>
              <a:pPr/>
              <a:t>‹#›</a:t>
            </a:fld>
            <a:endParaRPr lang="en-US" dirty="0"/>
          </a:p>
        </p:txBody>
      </p:sp>
    </p:spTree>
    <p:extLst>
      <p:ext uri="{BB962C8B-B14F-4D97-AF65-F5344CB8AC3E}">
        <p14:creationId xmlns:p14="http://schemas.microsoft.com/office/powerpoint/2010/main" val="27089822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one of my favorite Community Partnership meetings, when we are able to present the data uncovered in our triannual needs assessment. I know some of you were able  many people to attend the “Big Reveal” session on August 11 at the Blackburn when Bruce with PRC presented this data? So some of this will be bit of a repeat for some of you but will review some new information too, and I’m be adding in not only some more local flair but also next steps. </a:t>
            </a:r>
          </a:p>
          <a:p>
            <a:endParaRPr lang="en-US" dirty="0"/>
          </a:p>
          <a:p>
            <a:r>
              <a:rPr lang="en-US" dirty="0"/>
              <a:t>PSA of SAW surveyed</a:t>
            </a:r>
          </a:p>
        </p:txBody>
      </p:sp>
      <p:sp>
        <p:nvSpPr>
          <p:cNvPr id="4" name="Slide Number Placeholder 3"/>
          <p:cNvSpPr>
            <a:spLocks noGrp="1"/>
          </p:cNvSpPr>
          <p:nvPr>
            <p:ph type="sldNum" sz="quarter" idx="10"/>
          </p:nvPr>
        </p:nvSpPr>
        <p:spPr/>
        <p:txBody>
          <a:bodyPr/>
          <a:lstStyle/>
          <a:p>
            <a:fld id="{C08465F9-E3E4-D749-99CD-BFDFA9EC8C83}" type="slidenum">
              <a:rPr lang="en-US" smtClean="0"/>
              <a:t>1</a:t>
            </a:fld>
            <a:endParaRPr lang="en-US" dirty="0"/>
          </a:p>
        </p:txBody>
      </p:sp>
    </p:spTree>
    <p:extLst>
      <p:ext uri="{BB962C8B-B14F-4D97-AF65-F5344CB8AC3E}">
        <p14:creationId xmlns:p14="http://schemas.microsoft.com/office/powerpoint/2010/main" val="344590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36CF9-0B68-8B61-06EC-900B9EE3D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0B5E0-62A6-D217-361A-D04C6659B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F668C-446F-8D55-910D-5B961D26E1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136EE8-FC35-A88B-EE73-F73DC06126D2}"/>
              </a:ext>
            </a:extLst>
          </p:cNvPr>
          <p:cNvSpPr>
            <a:spLocks noGrp="1"/>
          </p:cNvSpPr>
          <p:nvPr>
            <p:ph type="sldNum" sz="quarter" idx="10"/>
          </p:nvPr>
        </p:nvSpPr>
        <p:spPr/>
        <p:txBody>
          <a:bodyPr/>
          <a:lstStyle/>
          <a:p>
            <a:fld id="{C08465F9-E3E4-D749-99CD-BFDFA9EC8C83}" type="slidenum">
              <a:rPr lang="en-US" smtClean="0"/>
              <a:pPr/>
              <a:t>10</a:t>
            </a:fld>
            <a:endParaRPr lang="en-US" dirty="0"/>
          </a:p>
        </p:txBody>
      </p:sp>
    </p:spTree>
    <p:extLst>
      <p:ext uri="{BB962C8B-B14F-4D97-AF65-F5344CB8AC3E}">
        <p14:creationId xmlns:p14="http://schemas.microsoft.com/office/powerpoint/2010/main" val="427972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11</a:t>
            </a:fld>
            <a:endParaRPr lang="en-US" dirty="0"/>
          </a:p>
        </p:txBody>
      </p:sp>
    </p:spTree>
    <p:extLst>
      <p:ext uri="{BB962C8B-B14F-4D97-AF65-F5344CB8AC3E}">
        <p14:creationId xmlns:p14="http://schemas.microsoft.com/office/powerpoint/2010/main" val="216369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12</a:t>
            </a:fld>
            <a:endParaRPr lang="en-US" dirty="0"/>
          </a:p>
        </p:txBody>
      </p:sp>
    </p:spTree>
    <p:extLst>
      <p:ext uri="{BB962C8B-B14F-4D97-AF65-F5344CB8AC3E}">
        <p14:creationId xmlns:p14="http://schemas.microsoft.com/office/powerpoint/2010/main" val="4233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13</a:t>
            </a:fld>
            <a:endParaRPr lang="en-US" dirty="0"/>
          </a:p>
        </p:txBody>
      </p:sp>
    </p:spTree>
    <p:extLst>
      <p:ext uri="{BB962C8B-B14F-4D97-AF65-F5344CB8AC3E}">
        <p14:creationId xmlns:p14="http://schemas.microsoft.com/office/powerpoint/2010/main" val="312080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14</a:t>
            </a:fld>
            <a:endParaRPr lang="en-US" dirty="0"/>
          </a:p>
        </p:txBody>
      </p:sp>
    </p:spTree>
    <p:extLst>
      <p:ext uri="{BB962C8B-B14F-4D97-AF65-F5344CB8AC3E}">
        <p14:creationId xmlns:p14="http://schemas.microsoft.com/office/powerpoint/2010/main" val="2288925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15</a:t>
            </a:fld>
            <a:endParaRPr lang="en-US" dirty="0"/>
          </a:p>
        </p:txBody>
      </p:sp>
    </p:spTree>
    <p:extLst>
      <p:ext uri="{BB962C8B-B14F-4D97-AF65-F5344CB8AC3E}">
        <p14:creationId xmlns:p14="http://schemas.microsoft.com/office/powerpoint/2010/main" val="363434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16</a:t>
            </a:fld>
            <a:endParaRPr lang="en-US" dirty="0"/>
          </a:p>
        </p:txBody>
      </p:sp>
    </p:spTree>
    <p:extLst>
      <p:ext uri="{BB962C8B-B14F-4D97-AF65-F5344CB8AC3E}">
        <p14:creationId xmlns:p14="http://schemas.microsoft.com/office/powerpoint/2010/main" val="413839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93B69-014C-6E64-8B3F-A7C9A5514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0F23C-9A52-7629-B89D-26792D539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C5F56-2EF7-C63C-97CE-F14D97BBA1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48AD50-DA6E-D9CE-1435-1E9BD6F72E0C}"/>
              </a:ext>
            </a:extLst>
          </p:cNvPr>
          <p:cNvSpPr>
            <a:spLocks noGrp="1"/>
          </p:cNvSpPr>
          <p:nvPr>
            <p:ph type="sldNum" sz="quarter" idx="10"/>
          </p:nvPr>
        </p:nvSpPr>
        <p:spPr/>
        <p:txBody>
          <a:bodyPr/>
          <a:lstStyle/>
          <a:p>
            <a:fld id="{C08465F9-E3E4-D749-99CD-BFDFA9EC8C83}" type="slidenum">
              <a:rPr lang="en-US" smtClean="0"/>
              <a:pPr/>
              <a:t>17</a:t>
            </a:fld>
            <a:endParaRPr lang="en-US" dirty="0"/>
          </a:p>
        </p:txBody>
      </p:sp>
    </p:spTree>
    <p:extLst>
      <p:ext uri="{BB962C8B-B14F-4D97-AF65-F5344CB8AC3E}">
        <p14:creationId xmlns:p14="http://schemas.microsoft.com/office/powerpoint/2010/main" val="338400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18</a:t>
            </a:fld>
            <a:endParaRPr lang="en-US" dirty="0"/>
          </a:p>
        </p:txBody>
      </p:sp>
    </p:spTree>
    <p:extLst>
      <p:ext uri="{BB962C8B-B14F-4D97-AF65-F5344CB8AC3E}">
        <p14:creationId xmlns:p14="http://schemas.microsoft.com/office/powerpoint/2010/main" val="284110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19</a:t>
            </a:fld>
            <a:endParaRPr lang="en-US" dirty="0"/>
          </a:p>
        </p:txBody>
      </p:sp>
    </p:spTree>
    <p:extLst>
      <p:ext uri="{BB962C8B-B14F-4D97-AF65-F5344CB8AC3E}">
        <p14:creationId xmlns:p14="http://schemas.microsoft.com/office/powerpoint/2010/main" val="264056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465F9-E3E4-D749-99CD-BFDFA9EC8C8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62312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3157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465F9-E3E4-D749-99CD-BFDFA9EC8C83}" type="slidenum">
              <a:rPr lang="en-US" smtClean="0"/>
              <a:pPr/>
              <a:t>21</a:t>
            </a:fld>
            <a:endParaRPr lang="en-US" dirty="0"/>
          </a:p>
        </p:txBody>
      </p:sp>
    </p:spTree>
    <p:extLst>
      <p:ext uri="{BB962C8B-B14F-4D97-AF65-F5344CB8AC3E}">
        <p14:creationId xmlns:p14="http://schemas.microsoft.com/office/powerpoint/2010/main" val="595010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A6341-7775-7104-C21D-1F4F893E3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B2B99-C23F-4342-129C-AEB8144E4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89EF1-73B8-CC2D-2CD4-4767894F22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187DF-8321-4F83-5862-6062BA931A5C}"/>
              </a:ext>
            </a:extLst>
          </p:cNvPr>
          <p:cNvSpPr>
            <a:spLocks noGrp="1"/>
          </p:cNvSpPr>
          <p:nvPr>
            <p:ph type="sldNum" sz="quarter" idx="10"/>
          </p:nvPr>
        </p:nvSpPr>
        <p:spPr/>
        <p:txBody>
          <a:bodyPr/>
          <a:lstStyle/>
          <a:p>
            <a:fld id="{C08465F9-E3E4-D749-99CD-BFDFA9EC8C83}" type="slidenum">
              <a:rPr lang="en-US" smtClean="0"/>
              <a:pPr/>
              <a:t>22</a:t>
            </a:fld>
            <a:endParaRPr lang="en-US" dirty="0"/>
          </a:p>
        </p:txBody>
      </p:sp>
    </p:spTree>
    <p:extLst>
      <p:ext uri="{BB962C8B-B14F-4D97-AF65-F5344CB8AC3E}">
        <p14:creationId xmlns:p14="http://schemas.microsoft.com/office/powerpoint/2010/main" val="250050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23</a:t>
            </a:fld>
            <a:endParaRPr lang="en-US" dirty="0"/>
          </a:p>
        </p:txBody>
      </p:sp>
    </p:spTree>
    <p:extLst>
      <p:ext uri="{BB962C8B-B14F-4D97-AF65-F5344CB8AC3E}">
        <p14:creationId xmlns:p14="http://schemas.microsoft.com/office/powerpoint/2010/main" val="336993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24</a:t>
            </a:fld>
            <a:endParaRPr lang="en-US" dirty="0"/>
          </a:p>
        </p:txBody>
      </p:sp>
    </p:spTree>
    <p:extLst>
      <p:ext uri="{BB962C8B-B14F-4D97-AF65-F5344CB8AC3E}">
        <p14:creationId xmlns:p14="http://schemas.microsoft.com/office/powerpoint/2010/main" val="359865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25</a:t>
            </a:fld>
            <a:endParaRPr lang="en-US" dirty="0"/>
          </a:p>
        </p:txBody>
      </p:sp>
    </p:spTree>
    <p:extLst>
      <p:ext uri="{BB962C8B-B14F-4D97-AF65-F5344CB8AC3E}">
        <p14:creationId xmlns:p14="http://schemas.microsoft.com/office/powerpoint/2010/main" val="1571300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8F56-F448-339D-80B1-8C6EDFB33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7EE12-1028-F25A-0FF8-1C596EA45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F7CCC-C44D-35C3-6A29-2C62EDB709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47DB27-7A75-2D40-D5ED-64497C25C825}"/>
              </a:ext>
            </a:extLst>
          </p:cNvPr>
          <p:cNvSpPr>
            <a:spLocks noGrp="1"/>
          </p:cNvSpPr>
          <p:nvPr>
            <p:ph type="sldNum" sz="quarter" idx="10"/>
          </p:nvPr>
        </p:nvSpPr>
        <p:spPr/>
        <p:txBody>
          <a:bodyPr/>
          <a:lstStyle/>
          <a:p>
            <a:fld id="{C08465F9-E3E4-D749-99CD-BFDFA9EC8C83}" type="slidenum">
              <a:rPr lang="en-US" smtClean="0"/>
              <a:pPr/>
              <a:t>26</a:t>
            </a:fld>
            <a:endParaRPr lang="en-US" dirty="0"/>
          </a:p>
        </p:txBody>
      </p:sp>
    </p:spTree>
    <p:extLst>
      <p:ext uri="{BB962C8B-B14F-4D97-AF65-F5344CB8AC3E}">
        <p14:creationId xmlns:p14="http://schemas.microsoft.com/office/powerpoint/2010/main" val="405598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545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4116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1200D-10C1-9A8A-6921-70E667309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E95A7-948B-60AD-7947-F161050E9526}"/>
              </a:ext>
            </a:extLst>
          </p:cNvPr>
          <p:cNvSpPr>
            <a:spLocks noGrp="1" noRot="1" noChangeAspect="1"/>
          </p:cNvSpPr>
          <p:nvPr>
            <p:ph type="sldImg"/>
          </p:nvPr>
        </p:nvSpPr>
        <p:spPr>
          <a:xfrm>
            <a:off x="1184275" y="698500"/>
            <a:ext cx="4641850" cy="3482975"/>
          </a:xfrm>
        </p:spPr>
      </p:sp>
      <p:sp>
        <p:nvSpPr>
          <p:cNvPr id="3" name="Notes Placeholder 2">
            <a:extLst>
              <a:ext uri="{FF2B5EF4-FFF2-40B4-BE49-F238E27FC236}">
                <a16:creationId xmlns:a16="http://schemas.microsoft.com/office/drawing/2014/main" id="{10DD1F1A-5CB7-69A0-3F23-DD266BBA83EA}"/>
              </a:ext>
            </a:extLst>
          </p:cNvPr>
          <p:cNvSpPr>
            <a:spLocks noGrp="1"/>
          </p:cNvSpPr>
          <p:nvPr>
            <p:ph type="body" idx="1"/>
          </p:nvPr>
        </p:nvSpPr>
        <p:spPr/>
        <p:txBody>
          <a:bodyPr>
            <a:normAutofit/>
          </a:bodyPr>
          <a:lstStyle/>
          <a:p>
            <a:r>
              <a:rPr lang="en-US" dirty="0" err="1"/>
              <a:t>Alzhimer’s</a:t>
            </a:r>
            <a:r>
              <a:rPr lang="en-US" dirty="0"/>
              <a:t> Disease deaths are notably higher than both VA and US rates</a:t>
            </a:r>
          </a:p>
        </p:txBody>
      </p:sp>
      <p:sp>
        <p:nvSpPr>
          <p:cNvPr id="4" name="Slide Number Placeholder 3">
            <a:extLst>
              <a:ext uri="{FF2B5EF4-FFF2-40B4-BE49-F238E27FC236}">
                <a16:creationId xmlns:a16="http://schemas.microsoft.com/office/drawing/2014/main" id="{BED8F233-72F6-DDF5-76BE-E2C738FBAED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058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7275"/>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98BD595C-5A96-4831-A248-0DAD53357ED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18614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6375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795D-1F06-521B-0159-4EF13D3A3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63ADD-30DB-A973-9558-502A50462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B2F5F-6084-C3FB-4E80-95725B3EBF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828BD-C240-DBDF-F04E-16F6A56827C3}"/>
              </a:ext>
            </a:extLst>
          </p:cNvPr>
          <p:cNvSpPr>
            <a:spLocks noGrp="1"/>
          </p:cNvSpPr>
          <p:nvPr>
            <p:ph type="sldNum" sz="quarter" idx="10"/>
          </p:nvPr>
        </p:nvSpPr>
        <p:spPr/>
        <p:txBody>
          <a:bodyPr/>
          <a:lstStyle/>
          <a:p>
            <a:fld id="{C08465F9-E3E4-D749-99CD-BFDFA9EC8C83}" type="slidenum">
              <a:rPr lang="en-US" smtClean="0"/>
              <a:pPr/>
              <a:t>31</a:t>
            </a:fld>
            <a:endParaRPr lang="en-US" dirty="0"/>
          </a:p>
        </p:txBody>
      </p:sp>
    </p:spTree>
    <p:extLst>
      <p:ext uri="{BB962C8B-B14F-4D97-AF65-F5344CB8AC3E}">
        <p14:creationId xmlns:p14="http://schemas.microsoft.com/office/powerpoint/2010/main" val="3139237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32</a:t>
            </a:fld>
            <a:endParaRPr lang="en-US" dirty="0"/>
          </a:p>
        </p:txBody>
      </p:sp>
    </p:spTree>
    <p:extLst>
      <p:ext uri="{BB962C8B-B14F-4D97-AF65-F5344CB8AC3E}">
        <p14:creationId xmlns:p14="http://schemas.microsoft.com/office/powerpoint/2010/main" val="3272481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33</a:t>
            </a:fld>
            <a:endParaRPr lang="en-US" dirty="0"/>
          </a:p>
        </p:txBody>
      </p:sp>
    </p:spTree>
    <p:extLst>
      <p:ext uri="{BB962C8B-B14F-4D97-AF65-F5344CB8AC3E}">
        <p14:creationId xmlns:p14="http://schemas.microsoft.com/office/powerpoint/2010/main" val="2562732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465F9-E3E4-D749-99CD-BFDFA9EC8C83}" type="slidenum">
              <a:rPr lang="en-US" smtClean="0"/>
              <a:pPr/>
              <a:t>34</a:t>
            </a:fld>
            <a:endParaRPr lang="en-US" dirty="0"/>
          </a:p>
        </p:txBody>
      </p:sp>
    </p:spTree>
    <p:extLst>
      <p:ext uri="{BB962C8B-B14F-4D97-AF65-F5344CB8AC3E}">
        <p14:creationId xmlns:p14="http://schemas.microsoft.com/office/powerpoint/2010/main" val="989984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0823-C097-D16D-EB3F-7B0DC6421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324AB-3AF7-378F-3AD0-B5DE0AA3E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E389F-D22C-F0F8-57DF-1EAABA2D64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73A780-0370-E90D-31DE-EFB23D94D6CB}"/>
              </a:ext>
            </a:extLst>
          </p:cNvPr>
          <p:cNvSpPr>
            <a:spLocks noGrp="1"/>
          </p:cNvSpPr>
          <p:nvPr>
            <p:ph type="sldNum" sz="quarter" idx="10"/>
          </p:nvPr>
        </p:nvSpPr>
        <p:spPr/>
        <p:txBody>
          <a:bodyPr/>
          <a:lstStyle/>
          <a:p>
            <a:fld id="{C08465F9-E3E4-D749-99CD-BFDFA9EC8C83}" type="slidenum">
              <a:rPr lang="en-US" smtClean="0"/>
              <a:pPr/>
              <a:t>35</a:t>
            </a:fld>
            <a:endParaRPr lang="en-US" dirty="0"/>
          </a:p>
        </p:txBody>
      </p:sp>
    </p:spTree>
    <p:extLst>
      <p:ext uri="{BB962C8B-B14F-4D97-AF65-F5344CB8AC3E}">
        <p14:creationId xmlns:p14="http://schemas.microsoft.com/office/powerpoint/2010/main" val="4223600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usually think of in the SDOH bucket but rose to the top as its own health priority this time. </a:t>
            </a:r>
          </a:p>
        </p:txBody>
      </p:sp>
      <p:sp>
        <p:nvSpPr>
          <p:cNvPr id="4" name="Slide Number Placeholder 3"/>
          <p:cNvSpPr>
            <a:spLocks noGrp="1"/>
          </p:cNvSpPr>
          <p:nvPr>
            <p:ph type="sldNum" sz="quarter" idx="5"/>
          </p:nvPr>
        </p:nvSpPr>
        <p:spPr/>
        <p:txBody>
          <a:bodyPr/>
          <a:lstStyle/>
          <a:p>
            <a:fld id="{C08465F9-E3E4-D749-99CD-BFDFA9EC8C83}" type="slidenum">
              <a:rPr lang="en-US" smtClean="0"/>
              <a:pPr/>
              <a:t>36</a:t>
            </a:fld>
            <a:endParaRPr lang="en-US" dirty="0"/>
          </a:p>
        </p:txBody>
      </p:sp>
    </p:spTree>
    <p:extLst>
      <p:ext uri="{BB962C8B-B14F-4D97-AF65-F5344CB8AC3E}">
        <p14:creationId xmlns:p14="http://schemas.microsoft.com/office/powerpoint/2010/main" val="3215784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37</a:t>
            </a:fld>
            <a:endParaRPr lang="en-US" dirty="0"/>
          </a:p>
        </p:txBody>
      </p:sp>
    </p:spTree>
    <p:extLst>
      <p:ext uri="{BB962C8B-B14F-4D97-AF65-F5344CB8AC3E}">
        <p14:creationId xmlns:p14="http://schemas.microsoft.com/office/powerpoint/2010/main" val="3165853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1706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3213-CD88-7D16-60DD-11C746E4E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860C1-F163-A264-B30D-FF17A2393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D6E4C-60B6-07C0-9E21-53E103406629}"/>
              </a:ext>
            </a:extLst>
          </p:cNvPr>
          <p:cNvSpPr>
            <a:spLocks noGrp="1"/>
          </p:cNvSpPr>
          <p:nvPr>
            <p:ph type="body" idx="1"/>
          </p:nvPr>
        </p:nvSpPr>
        <p:spPr/>
        <p:txBody>
          <a:bodyPr/>
          <a:lstStyle/>
          <a:p>
            <a:r>
              <a:rPr lang="en-US" dirty="0"/>
              <a:t>Just one slide to share</a:t>
            </a:r>
          </a:p>
        </p:txBody>
      </p:sp>
      <p:sp>
        <p:nvSpPr>
          <p:cNvPr id="4" name="Slide Number Placeholder 3">
            <a:extLst>
              <a:ext uri="{FF2B5EF4-FFF2-40B4-BE49-F238E27FC236}">
                <a16:creationId xmlns:a16="http://schemas.microsoft.com/office/drawing/2014/main" id="{0C88F8CD-BC9A-9F4C-B5A9-B6E69C255467}"/>
              </a:ext>
            </a:extLst>
          </p:cNvPr>
          <p:cNvSpPr>
            <a:spLocks noGrp="1"/>
          </p:cNvSpPr>
          <p:nvPr>
            <p:ph type="sldNum" sz="quarter" idx="10"/>
          </p:nvPr>
        </p:nvSpPr>
        <p:spPr/>
        <p:txBody>
          <a:bodyPr/>
          <a:lstStyle/>
          <a:p>
            <a:fld id="{C08465F9-E3E4-D749-99CD-BFDFA9EC8C83}" type="slidenum">
              <a:rPr lang="en-US" smtClean="0"/>
              <a:pPr/>
              <a:t>39</a:t>
            </a:fld>
            <a:endParaRPr lang="en-US" dirty="0"/>
          </a:p>
        </p:txBody>
      </p:sp>
    </p:spTree>
    <p:extLst>
      <p:ext uri="{BB962C8B-B14F-4D97-AF65-F5344CB8AC3E}">
        <p14:creationId xmlns:p14="http://schemas.microsoft.com/office/powerpoint/2010/main" val="4969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B3602-B431-1B29-A8F5-EC8CC52E7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82CD5-EF3F-22E5-87F4-931A8E3E86B0}"/>
              </a:ext>
            </a:extLst>
          </p:cNvPr>
          <p:cNvSpPr>
            <a:spLocks noGrp="1" noRot="1" noChangeAspect="1"/>
          </p:cNvSpPr>
          <p:nvPr>
            <p:ph type="sldImg"/>
          </p:nvPr>
        </p:nvSpPr>
        <p:spPr>
          <a:xfrm>
            <a:off x="1258888" y="720725"/>
            <a:ext cx="4797425" cy="3597275"/>
          </a:xfrm>
        </p:spPr>
      </p:sp>
      <p:sp>
        <p:nvSpPr>
          <p:cNvPr id="3" name="Notes Placeholder 2">
            <a:extLst>
              <a:ext uri="{FF2B5EF4-FFF2-40B4-BE49-F238E27FC236}">
                <a16:creationId xmlns:a16="http://schemas.microsoft.com/office/drawing/2014/main" id="{B8A9640E-2B6A-CDDA-5C80-8BB2EDA11E97}"/>
              </a:ext>
            </a:extLst>
          </p:cNvPr>
          <p:cNvSpPr>
            <a:spLocks noGrp="1"/>
          </p:cNvSpPr>
          <p:nvPr>
            <p:ph type="body" idx="1"/>
          </p:nvPr>
        </p:nvSpPr>
        <p:spPr/>
        <p:txBody>
          <a:bodyPr>
            <a:normAutofit/>
          </a:bodyPr>
          <a:lstStyle/>
          <a:p>
            <a:endParaRPr lang="en-US" b="0" dirty="0"/>
          </a:p>
        </p:txBody>
      </p:sp>
      <p:sp>
        <p:nvSpPr>
          <p:cNvPr id="4" name="Slide Number Placeholder 3">
            <a:extLst>
              <a:ext uri="{FF2B5EF4-FFF2-40B4-BE49-F238E27FC236}">
                <a16:creationId xmlns:a16="http://schemas.microsoft.com/office/drawing/2014/main" id="{2E03064B-93D4-F0E7-EBAC-1FF882CAE332}"/>
              </a:ext>
            </a:extLst>
          </p:cNvPr>
          <p:cNvSpPr>
            <a:spLocks noGrp="1"/>
          </p:cNvSpPr>
          <p:nvPr>
            <p:ph type="sldNum" sz="quarter" idx="10"/>
          </p:nvPr>
        </p:nvSpPr>
        <p:spPr/>
        <p:txBody>
          <a:bodyPr/>
          <a:lstStyle/>
          <a:p>
            <a:fld id="{98BD595C-5A96-4831-A248-0DAD53357ED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49275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Family Planning – higher incidence of adolescent mothers than found nationwide</a:t>
            </a:r>
          </a:p>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40</a:t>
            </a:fld>
            <a:endParaRPr lang="en-US" dirty="0"/>
          </a:p>
        </p:txBody>
      </p:sp>
    </p:spTree>
    <p:extLst>
      <p:ext uri="{BB962C8B-B14F-4D97-AF65-F5344CB8AC3E}">
        <p14:creationId xmlns:p14="http://schemas.microsoft.com/office/powerpoint/2010/main" val="2865962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AA1E2-D8CD-6782-01E1-4C683C026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5F84-C94A-BD68-BF16-53ACB001B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CC270-9734-3BDB-CCDB-926A79722B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86FA8-3F49-8684-318F-E014FAE45AE6}"/>
              </a:ext>
            </a:extLst>
          </p:cNvPr>
          <p:cNvSpPr>
            <a:spLocks noGrp="1"/>
          </p:cNvSpPr>
          <p:nvPr>
            <p:ph type="sldNum" sz="quarter" idx="10"/>
          </p:nvPr>
        </p:nvSpPr>
        <p:spPr/>
        <p:txBody>
          <a:bodyPr/>
          <a:lstStyle/>
          <a:p>
            <a:fld id="{C08465F9-E3E4-D749-99CD-BFDFA9EC8C83}" type="slidenum">
              <a:rPr lang="en-US" smtClean="0"/>
              <a:pPr/>
              <a:t>41</a:t>
            </a:fld>
            <a:endParaRPr lang="en-US" dirty="0"/>
          </a:p>
        </p:txBody>
      </p:sp>
    </p:spTree>
    <p:extLst>
      <p:ext uri="{BB962C8B-B14F-4D97-AF65-F5344CB8AC3E}">
        <p14:creationId xmlns:p14="http://schemas.microsoft.com/office/powerpoint/2010/main" val="1469663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42</a:t>
            </a:fld>
            <a:endParaRPr lang="en-US" dirty="0"/>
          </a:p>
        </p:txBody>
      </p:sp>
    </p:spTree>
    <p:extLst>
      <p:ext uri="{BB962C8B-B14F-4D97-AF65-F5344CB8AC3E}">
        <p14:creationId xmlns:p14="http://schemas.microsoft.com/office/powerpoint/2010/main" val="2518437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43</a:t>
            </a:fld>
            <a:endParaRPr lang="en-US" dirty="0"/>
          </a:p>
        </p:txBody>
      </p:sp>
    </p:spTree>
    <p:extLst>
      <p:ext uri="{BB962C8B-B14F-4D97-AF65-F5344CB8AC3E}">
        <p14:creationId xmlns:p14="http://schemas.microsoft.com/office/powerpoint/2010/main" val="3122589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44</a:t>
            </a:fld>
            <a:endParaRPr lang="en-US" dirty="0"/>
          </a:p>
        </p:txBody>
      </p:sp>
    </p:spTree>
    <p:extLst>
      <p:ext uri="{BB962C8B-B14F-4D97-AF65-F5344CB8AC3E}">
        <p14:creationId xmlns:p14="http://schemas.microsoft.com/office/powerpoint/2010/main" val="3547484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8B2C2-829A-4221-C256-7BDF70B2D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3E29B-69E3-96FE-6122-426A6BC54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3CB33-8E2E-4F3C-DFD2-9EB23E59D8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CE9890-5F2E-7C99-6B13-36BF7DC9BB83}"/>
              </a:ext>
            </a:extLst>
          </p:cNvPr>
          <p:cNvSpPr>
            <a:spLocks noGrp="1"/>
          </p:cNvSpPr>
          <p:nvPr>
            <p:ph type="sldNum" sz="quarter" idx="10"/>
          </p:nvPr>
        </p:nvSpPr>
        <p:spPr/>
        <p:txBody>
          <a:bodyPr/>
          <a:lstStyle/>
          <a:p>
            <a:fld id="{C08465F9-E3E4-D749-99CD-BFDFA9EC8C83}" type="slidenum">
              <a:rPr lang="en-US" smtClean="0"/>
              <a:pPr/>
              <a:t>45</a:t>
            </a:fld>
            <a:endParaRPr lang="en-US" dirty="0"/>
          </a:p>
        </p:txBody>
      </p:sp>
    </p:spTree>
    <p:extLst>
      <p:ext uri="{BB962C8B-B14F-4D97-AF65-F5344CB8AC3E}">
        <p14:creationId xmlns:p14="http://schemas.microsoft.com/office/powerpoint/2010/main" val="13756558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8465F9-E3E4-D749-99CD-BFDFA9EC8C83}" type="slidenum">
              <a:rPr lang="en-US" smtClean="0"/>
              <a:pPr/>
              <a:t>46</a:t>
            </a:fld>
            <a:endParaRPr lang="en-US" dirty="0"/>
          </a:p>
        </p:txBody>
      </p:sp>
    </p:spTree>
    <p:extLst>
      <p:ext uri="{BB962C8B-B14F-4D97-AF65-F5344CB8AC3E}">
        <p14:creationId xmlns:p14="http://schemas.microsoft.com/office/powerpoint/2010/main" val="1196227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47</a:t>
            </a:fld>
            <a:endParaRPr lang="en-US" dirty="0"/>
          </a:p>
        </p:txBody>
      </p:sp>
    </p:spTree>
    <p:extLst>
      <p:ext uri="{BB962C8B-B14F-4D97-AF65-F5344CB8AC3E}">
        <p14:creationId xmlns:p14="http://schemas.microsoft.com/office/powerpoint/2010/main" val="1477861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48</a:t>
            </a:fld>
            <a:endParaRPr lang="en-US" dirty="0"/>
          </a:p>
        </p:txBody>
      </p:sp>
    </p:spTree>
    <p:extLst>
      <p:ext uri="{BB962C8B-B14F-4D97-AF65-F5344CB8AC3E}">
        <p14:creationId xmlns:p14="http://schemas.microsoft.com/office/powerpoint/2010/main" val="3326396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49</a:t>
            </a:fld>
            <a:endParaRPr lang="en-US" dirty="0"/>
          </a:p>
        </p:txBody>
      </p:sp>
    </p:spTree>
    <p:extLst>
      <p:ext uri="{BB962C8B-B14F-4D97-AF65-F5344CB8AC3E}">
        <p14:creationId xmlns:p14="http://schemas.microsoft.com/office/powerpoint/2010/main" val="171162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465F9-E3E4-D749-99CD-BFDFA9EC8C83}" type="slidenum">
              <a:rPr lang="en-US" smtClean="0"/>
              <a:pPr/>
              <a:t>5</a:t>
            </a:fld>
            <a:endParaRPr lang="en-US" dirty="0"/>
          </a:p>
        </p:txBody>
      </p:sp>
    </p:spTree>
    <p:extLst>
      <p:ext uri="{BB962C8B-B14F-4D97-AF65-F5344CB8AC3E}">
        <p14:creationId xmlns:p14="http://schemas.microsoft.com/office/powerpoint/2010/main" val="3666895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805A8-E036-562F-4590-C3C173B21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BF44A-4854-F7A8-8D55-7DB6C93F1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93A5A-9684-5AC5-A571-D6AEB33560E8}"/>
              </a:ext>
            </a:extLst>
          </p:cNvPr>
          <p:cNvSpPr>
            <a:spLocks noGrp="1"/>
          </p:cNvSpPr>
          <p:nvPr>
            <p:ph type="body" idx="1"/>
          </p:nvPr>
        </p:nvSpPr>
        <p:spPr/>
        <p:txBody>
          <a:bodyPr/>
          <a:lstStyle/>
          <a:p>
            <a:r>
              <a:rPr lang="en-US" dirty="0"/>
              <a:t>Percentage of those getting five or more servings of fruits or veggies per day has significantly decreased since 2016</a:t>
            </a:r>
          </a:p>
        </p:txBody>
      </p:sp>
      <p:sp>
        <p:nvSpPr>
          <p:cNvPr id="4" name="Slide Number Placeholder 3">
            <a:extLst>
              <a:ext uri="{FF2B5EF4-FFF2-40B4-BE49-F238E27FC236}">
                <a16:creationId xmlns:a16="http://schemas.microsoft.com/office/drawing/2014/main" id="{677839CD-682B-6CDC-0A7C-01A6FB515CA4}"/>
              </a:ext>
            </a:extLst>
          </p:cNvPr>
          <p:cNvSpPr>
            <a:spLocks noGrp="1"/>
          </p:cNvSpPr>
          <p:nvPr>
            <p:ph type="sldNum" sz="quarter" idx="10"/>
          </p:nvPr>
        </p:nvSpPr>
        <p:spPr/>
        <p:txBody>
          <a:bodyPr/>
          <a:lstStyle/>
          <a:p>
            <a:fld id="{C08465F9-E3E4-D749-99CD-BFDFA9EC8C83}" type="slidenum">
              <a:rPr lang="en-US" smtClean="0"/>
              <a:pPr/>
              <a:t>50</a:t>
            </a:fld>
            <a:endParaRPr lang="en-US" dirty="0"/>
          </a:p>
        </p:txBody>
      </p:sp>
    </p:spTree>
    <p:extLst>
      <p:ext uri="{BB962C8B-B14F-4D97-AF65-F5344CB8AC3E}">
        <p14:creationId xmlns:p14="http://schemas.microsoft.com/office/powerpoint/2010/main" val="2049974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51</a:t>
            </a:fld>
            <a:endParaRPr lang="en-US" dirty="0"/>
          </a:p>
        </p:txBody>
      </p:sp>
    </p:spTree>
    <p:extLst>
      <p:ext uri="{BB962C8B-B14F-4D97-AF65-F5344CB8AC3E}">
        <p14:creationId xmlns:p14="http://schemas.microsoft.com/office/powerpoint/2010/main" val="3094875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52</a:t>
            </a:fld>
            <a:endParaRPr lang="en-US" dirty="0"/>
          </a:p>
        </p:txBody>
      </p:sp>
    </p:spTree>
    <p:extLst>
      <p:ext uri="{BB962C8B-B14F-4D97-AF65-F5344CB8AC3E}">
        <p14:creationId xmlns:p14="http://schemas.microsoft.com/office/powerpoint/2010/main" val="3609600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53</a:t>
            </a:fld>
            <a:endParaRPr lang="en-US" dirty="0"/>
          </a:p>
        </p:txBody>
      </p:sp>
    </p:spTree>
    <p:extLst>
      <p:ext uri="{BB962C8B-B14F-4D97-AF65-F5344CB8AC3E}">
        <p14:creationId xmlns:p14="http://schemas.microsoft.com/office/powerpoint/2010/main" val="3656459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8B9A6-2463-95A4-5406-AB4488B37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85DD5-B00A-5B45-00E0-88B3B21AD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5BCD5-FEA0-5E07-6499-B9F8D7E39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3EDB59-8C10-3A8B-9372-6F7B8187D1C4}"/>
              </a:ext>
            </a:extLst>
          </p:cNvPr>
          <p:cNvSpPr>
            <a:spLocks noGrp="1"/>
          </p:cNvSpPr>
          <p:nvPr>
            <p:ph type="sldNum" sz="quarter" idx="10"/>
          </p:nvPr>
        </p:nvSpPr>
        <p:spPr/>
        <p:txBody>
          <a:bodyPr/>
          <a:lstStyle/>
          <a:p>
            <a:fld id="{C08465F9-E3E4-D749-99CD-BFDFA9EC8C83}" type="slidenum">
              <a:rPr lang="en-US" smtClean="0"/>
              <a:pPr/>
              <a:t>54</a:t>
            </a:fld>
            <a:endParaRPr lang="en-US" dirty="0"/>
          </a:p>
        </p:txBody>
      </p:sp>
    </p:spTree>
    <p:extLst>
      <p:ext uri="{BB962C8B-B14F-4D97-AF65-F5344CB8AC3E}">
        <p14:creationId xmlns:p14="http://schemas.microsoft.com/office/powerpoint/2010/main" val="3580787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8465F9-E3E4-D749-99CD-BFDFA9EC8C83}" type="slidenum">
              <a:rPr lang="en-US" smtClean="0"/>
              <a:pPr/>
              <a:t>55</a:t>
            </a:fld>
            <a:endParaRPr lang="en-US" dirty="0"/>
          </a:p>
        </p:txBody>
      </p:sp>
    </p:spTree>
    <p:extLst>
      <p:ext uri="{BB962C8B-B14F-4D97-AF65-F5344CB8AC3E}">
        <p14:creationId xmlns:p14="http://schemas.microsoft.com/office/powerpoint/2010/main" val="19489492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56</a:t>
            </a:fld>
            <a:endParaRPr lang="en-US" dirty="0"/>
          </a:p>
        </p:txBody>
      </p:sp>
    </p:spTree>
    <p:extLst>
      <p:ext uri="{BB962C8B-B14F-4D97-AF65-F5344CB8AC3E}">
        <p14:creationId xmlns:p14="http://schemas.microsoft.com/office/powerpoint/2010/main" val="3507515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BEB8E-8B26-EFE1-757F-B609F312A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13F81-9F39-CBB6-8A1B-413D6D872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C46A1-B5E0-C35E-F848-888FB4765C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E20BCD-AE7D-5141-0206-97071E551FCD}"/>
              </a:ext>
            </a:extLst>
          </p:cNvPr>
          <p:cNvSpPr>
            <a:spLocks noGrp="1"/>
          </p:cNvSpPr>
          <p:nvPr>
            <p:ph type="sldNum" sz="quarter" idx="10"/>
          </p:nvPr>
        </p:nvSpPr>
        <p:spPr/>
        <p:txBody>
          <a:bodyPr/>
          <a:lstStyle/>
          <a:p>
            <a:fld id="{C08465F9-E3E4-D749-99CD-BFDFA9EC8C83}" type="slidenum">
              <a:rPr lang="en-US" smtClean="0"/>
              <a:pPr/>
              <a:t>57</a:t>
            </a:fld>
            <a:endParaRPr lang="en-US" dirty="0"/>
          </a:p>
        </p:txBody>
      </p:sp>
    </p:spTree>
    <p:extLst>
      <p:ext uri="{BB962C8B-B14F-4D97-AF65-F5344CB8AC3E}">
        <p14:creationId xmlns:p14="http://schemas.microsoft.com/office/powerpoint/2010/main" val="2059907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include a car accident where alcohol was a factor</a:t>
            </a:r>
          </a:p>
          <a:p>
            <a:r>
              <a:rPr lang="en-US" dirty="0"/>
              <a:t>Excessive = heavy and/or binge drinking (heavy =2+ drinks per day and binge 5+ drinks on one occasion) for a man</a:t>
            </a:r>
          </a:p>
        </p:txBody>
      </p:sp>
      <p:sp>
        <p:nvSpPr>
          <p:cNvPr id="4" name="Slide Number Placeholder 3"/>
          <p:cNvSpPr>
            <a:spLocks noGrp="1"/>
          </p:cNvSpPr>
          <p:nvPr>
            <p:ph type="sldNum" sz="quarter" idx="5"/>
          </p:nvPr>
        </p:nvSpPr>
        <p:spPr/>
        <p:txBody>
          <a:bodyPr/>
          <a:lstStyle/>
          <a:p>
            <a:fld id="{C08465F9-E3E4-D749-99CD-BFDFA9EC8C83}" type="slidenum">
              <a:rPr lang="en-US" smtClean="0"/>
              <a:pPr/>
              <a:t>58</a:t>
            </a:fld>
            <a:endParaRPr lang="en-US" dirty="0"/>
          </a:p>
        </p:txBody>
      </p:sp>
    </p:spTree>
    <p:extLst>
      <p:ext uri="{BB962C8B-B14F-4D97-AF65-F5344CB8AC3E}">
        <p14:creationId xmlns:p14="http://schemas.microsoft.com/office/powerpoint/2010/main" val="8888552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increase over time</a:t>
            </a:r>
          </a:p>
          <a:p>
            <a:r>
              <a:rPr lang="en-US" dirty="0"/>
              <a:t>-underreported</a:t>
            </a:r>
          </a:p>
          <a:p>
            <a:r>
              <a:rPr lang="en-US" dirty="0"/>
              <a:t>-doesn’t say what is “illicit”</a:t>
            </a:r>
          </a:p>
          <a:p>
            <a:r>
              <a:rPr lang="en-US" dirty="0"/>
              <a:t>-prescription </a:t>
            </a:r>
            <a:r>
              <a:rPr lang="en-US" dirty="0" err="1"/>
              <a:t>opiod</a:t>
            </a:r>
            <a:r>
              <a:rPr lang="en-US" dirty="0"/>
              <a:t> misuse in our area is decreasing</a:t>
            </a:r>
          </a:p>
        </p:txBody>
      </p:sp>
      <p:sp>
        <p:nvSpPr>
          <p:cNvPr id="4" name="Slide Number Placeholder 3"/>
          <p:cNvSpPr>
            <a:spLocks noGrp="1"/>
          </p:cNvSpPr>
          <p:nvPr>
            <p:ph type="sldNum" sz="quarter" idx="5"/>
          </p:nvPr>
        </p:nvSpPr>
        <p:spPr/>
        <p:txBody>
          <a:bodyPr/>
          <a:lstStyle/>
          <a:p>
            <a:fld id="{C08465F9-E3E4-D749-99CD-BFDFA9EC8C83}" type="slidenum">
              <a:rPr lang="en-US" smtClean="0"/>
              <a:pPr/>
              <a:t>59</a:t>
            </a:fld>
            <a:endParaRPr lang="en-US" dirty="0"/>
          </a:p>
        </p:txBody>
      </p:sp>
    </p:spTree>
    <p:extLst>
      <p:ext uri="{BB962C8B-B14F-4D97-AF65-F5344CB8AC3E}">
        <p14:creationId xmlns:p14="http://schemas.microsoft.com/office/powerpoint/2010/main" val="91297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78F1D-E29F-F78B-8B5B-40FF40E27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23875-21C4-6193-93A7-B522B9FD1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20082-FFAB-E346-D774-C4E617BEA3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5E3645-7995-85B9-5F18-B061E9611A6A}"/>
              </a:ext>
            </a:extLst>
          </p:cNvPr>
          <p:cNvSpPr>
            <a:spLocks noGrp="1"/>
          </p:cNvSpPr>
          <p:nvPr>
            <p:ph type="sldNum" sz="quarter" idx="10"/>
          </p:nvPr>
        </p:nvSpPr>
        <p:spPr/>
        <p:txBody>
          <a:bodyPr/>
          <a:lstStyle/>
          <a:p>
            <a:fld id="{C08465F9-E3E4-D749-99CD-BFDFA9EC8C83}" type="slidenum">
              <a:rPr lang="en-US" smtClean="0"/>
              <a:pPr/>
              <a:t>6</a:t>
            </a:fld>
            <a:endParaRPr lang="en-US" dirty="0"/>
          </a:p>
        </p:txBody>
      </p:sp>
    </p:spTree>
    <p:extLst>
      <p:ext uri="{BB962C8B-B14F-4D97-AF65-F5344CB8AC3E}">
        <p14:creationId xmlns:p14="http://schemas.microsoft.com/office/powerpoint/2010/main" val="833305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C9B8-103A-9646-BA87-3667440AB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87ED0-3B51-4FD8-9799-B6F28F936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06E86-A38B-E6E7-55AB-B505EDEC82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46CEF6-43E7-80D6-C7EF-C702326EFA0F}"/>
              </a:ext>
            </a:extLst>
          </p:cNvPr>
          <p:cNvSpPr>
            <a:spLocks noGrp="1"/>
          </p:cNvSpPr>
          <p:nvPr>
            <p:ph type="sldNum" sz="quarter" idx="10"/>
          </p:nvPr>
        </p:nvSpPr>
        <p:spPr/>
        <p:txBody>
          <a:bodyPr/>
          <a:lstStyle/>
          <a:p>
            <a:fld id="{C08465F9-E3E4-D749-99CD-BFDFA9EC8C83}" type="slidenum">
              <a:rPr lang="en-US" smtClean="0"/>
              <a:pPr/>
              <a:t>60</a:t>
            </a:fld>
            <a:endParaRPr lang="en-US" dirty="0"/>
          </a:p>
        </p:txBody>
      </p:sp>
    </p:spTree>
    <p:extLst>
      <p:ext uri="{BB962C8B-B14F-4D97-AF65-F5344CB8AC3E}">
        <p14:creationId xmlns:p14="http://schemas.microsoft.com/office/powerpoint/2010/main" val="6104526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Vaping – young adults and men are higher</a:t>
            </a:r>
          </a:p>
        </p:txBody>
      </p:sp>
      <p:sp>
        <p:nvSpPr>
          <p:cNvPr id="4" name="Slide Number Placeholder 3"/>
          <p:cNvSpPr>
            <a:spLocks noGrp="1"/>
          </p:cNvSpPr>
          <p:nvPr>
            <p:ph type="sldNum" sz="quarter" idx="5"/>
          </p:nvPr>
        </p:nvSpPr>
        <p:spPr/>
        <p:txBody>
          <a:bodyPr/>
          <a:lstStyle/>
          <a:p>
            <a:fld id="{C08465F9-E3E4-D749-99CD-BFDFA9EC8C83}" type="slidenum">
              <a:rPr lang="en-US" smtClean="0"/>
              <a:pPr/>
              <a:t>61</a:t>
            </a:fld>
            <a:endParaRPr lang="en-US" dirty="0"/>
          </a:p>
        </p:txBody>
      </p:sp>
    </p:spTree>
    <p:extLst>
      <p:ext uri="{BB962C8B-B14F-4D97-AF65-F5344CB8AC3E}">
        <p14:creationId xmlns:p14="http://schemas.microsoft.com/office/powerpoint/2010/main" val="29658620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8172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98F39-EB3A-C472-F83F-4C93EC365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B763F-125A-4482-581E-49D726C8CB84}"/>
              </a:ext>
            </a:extLst>
          </p:cNvPr>
          <p:cNvSpPr>
            <a:spLocks noGrp="1" noRot="1" noChangeAspect="1"/>
          </p:cNvSpPr>
          <p:nvPr>
            <p:ph type="sldImg"/>
          </p:nvPr>
        </p:nvSpPr>
        <p:spPr>
          <a:xfrm>
            <a:off x="1258888" y="720725"/>
            <a:ext cx="4797425" cy="3597275"/>
          </a:xfrm>
        </p:spPr>
      </p:sp>
      <p:sp>
        <p:nvSpPr>
          <p:cNvPr id="3" name="Notes Placeholder 2">
            <a:extLst>
              <a:ext uri="{FF2B5EF4-FFF2-40B4-BE49-F238E27FC236}">
                <a16:creationId xmlns:a16="http://schemas.microsoft.com/office/drawing/2014/main" id="{452E9779-66A7-CF08-8248-68F6420ADF00}"/>
              </a:ext>
            </a:extLst>
          </p:cNvPr>
          <p:cNvSpPr>
            <a:spLocks noGrp="1"/>
          </p:cNvSpPr>
          <p:nvPr>
            <p:ph type="body" idx="1"/>
          </p:nvPr>
        </p:nvSpPr>
        <p:spPr/>
        <p:txBody>
          <a:bodyPr>
            <a:normAutofit/>
          </a:bodyPr>
          <a:lstStyle/>
          <a:p>
            <a:endParaRPr lang="en-US" b="0" dirty="0"/>
          </a:p>
        </p:txBody>
      </p:sp>
      <p:sp>
        <p:nvSpPr>
          <p:cNvPr id="4" name="Slide Number Placeholder 3">
            <a:extLst>
              <a:ext uri="{FF2B5EF4-FFF2-40B4-BE49-F238E27FC236}">
                <a16:creationId xmlns:a16="http://schemas.microsoft.com/office/drawing/2014/main" id="{9CB09277-172D-BFB0-47CF-C6281477DC5C}"/>
              </a:ext>
            </a:extLst>
          </p:cNvPr>
          <p:cNvSpPr>
            <a:spLocks noGrp="1"/>
          </p:cNvSpPr>
          <p:nvPr>
            <p:ph type="sldNum" sz="quarter" idx="10"/>
          </p:nvPr>
        </p:nvSpPr>
        <p:spPr/>
        <p:txBody>
          <a:bodyPr/>
          <a:lstStyle/>
          <a:p>
            <a:fld id="{98BD595C-5A96-4831-A248-0DAD53357ED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5575925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23096-20D6-B89A-BFA8-D7ECABF7A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BB9D4-5333-F467-8549-52ABC4C81508}"/>
              </a:ext>
            </a:extLst>
          </p:cNvPr>
          <p:cNvSpPr>
            <a:spLocks noGrp="1" noRot="1" noChangeAspect="1"/>
          </p:cNvSpPr>
          <p:nvPr>
            <p:ph type="sldImg"/>
          </p:nvPr>
        </p:nvSpPr>
        <p:spPr>
          <a:xfrm>
            <a:off x="1258888" y="720725"/>
            <a:ext cx="4797425" cy="3597275"/>
          </a:xfrm>
        </p:spPr>
      </p:sp>
      <p:sp>
        <p:nvSpPr>
          <p:cNvPr id="3" name="Notes Placeholder 2">
            <a:extLst>
              <a:ext uri="{FF2B5EF4-FFF2-40B4-BE49-F238E27FC236}">
                <a16:creationId xmlns:a16="http://schemas.microsoft.com/office/drawing/2014/main" id="{E8D10702-DE09-9356-5E8A-A0E9BA9E2BB1}"/>
              </a:ext>
            </a:extLst>
          </p:cNvPr>
          <p:cNvSpPr>
            <a:spLocks noGrp="1"/>
          </p:cNvSpPr>
          <p:nvPr>
            <p:ph type="body" idx="1"/>
          </p:nvPr>
        </p:nvSpPr>
        <p:spPr/>
        <p:txBody>
          <a:bodyPr>
            <a:normAutofit/>
          </a:bodyPr>
          <a:lstStyle/>
          <a:p>
            <a:endParaRPr lang="en-US" b="0" dirty="0"/>
          </a:p>
        </p:txBody>
      </p:sp>
      <p:sp>
        <p:nvSpPr>
          <p:cNvPr id="4" name="Slide Number Placeholder 3">
            <a:extLst>
              <a:ext uri="{FF2B5EF4-FFF2-40B4-BE49-F238E27FC236}">
                <a16:creationId xmlns:a16="http://schemas.microsoft.com/office/drawing/2014/main" id="{32FA1129-17E2-C6B4-57C7-D0C5A8607090}"/>
              </a:ext>
            </a:extLst>
          </p:cNvPr>
          <p:cNvSpPr>
            <a:spLocks noGrp="1"/>
          </p:cNvSpPr>
          <p:nvPr>
            <p:ph type="sldNum" sz="quarter" idx="10"/>
          </p:nvPr>
        </p:nvSpPr>
        <p:spPr/>
        <p:txBody>
          <a:bodyPr/>
          <a:lstStyle/>
          <a:p>
            <a:fld id="{98BD595C-5A96-4831-A248-0DAD53357ED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1226678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7FAD-08A3-2782-5148-192AC70EE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BD636-0207-E417-E42B-784E4164B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C11D3-9952-807B-BF40-AD064B22CB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8CA795-158D-8B65-F322-A9D4D598FA2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9215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9C039-F313-19DE-D1BB-E28267A91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86323-A717-A552-F4CA-892C1B34F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FE103-CFFB-2B12-55FC-2AA33C2A25A6}"/>
              </a:ext>
            </a:extLst>
          </p:cNvPr>
          <p:cNvSpPr>
            <a:spLocks noGrp="1"/>
          </p:cNvSpPr>
          <p:nvPr>
            <p:ph type="body" idx="1"/>
          </p:nvPr>
        </p:nvSpPr>
        <p:spPr/>
        <p:txBody>
          <a:bodyPr/>
          <a:lstStyle/>
          <a:p>
            <a:r>
              <a:rPr lang="en-US" dirty="0"/>
              <a:t>Key Informants participated in a ranking exercise at the Big Reveal earlier this month, and these is the ranked order</a:t>
            </a:r>
          </a:p>
        </p:txBody>
      </p:sp>
      <p:sp>
        <p:nvSpPr>
          <p:cNvPr id="4" name="Slide Number Placeholder 3">
            <a:extLst>
              <a:ext uri="{FF2B5EF4-FFF2-40B4-BE49-F238E27FC236}">
                <a16:creationId xmlns:a16="http://schemas.microsoft.com/office/drawing/2014/main" id="{25723BC7-89BE-3310-D69F-59CE809DD5A1}"/>
              </a:ext>
            </a:extLst>
          </p:cNvPr>
          <p:cNvSpPr>
            <a:spLocks noGrp="1"/>
          </p:cNvSpPr>
          <p:nvPr>
            <p:ph type="sldNum" sz="quarter" idx="10"/>
          </p:nvPr>
        </p:nvSpPr>
        <p:spPr/>
        <p:txBody>
          <a:bodyPr/>
          <a:lstStyle/>
          <a:p>
            <a:fld id="{C08465F9-E3E4-D749-99CD-BFDFA9EC8C83}" type="slidenum">
              <a:rPr lang="en-US" smtClean="0"/>
              <a:pPr/>
              <a:t>66</a:t>
            </a:fld>
            <a:endParaRPr lang="en-US" dirty="0"/>
          </a:p>
        </p:txBody>
      </p:sp>
    </p:spTree>
    <p:extLst>
      <p:ext uri="{BB962C8B-B14F-4D97-AF65-F5344CB8AC3E}">
        <p14:creationId xmlns:p14="http://schemas.microsoft.com/office/powerpoint/2010/main" val="2813635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8465F9-E3E4-D749-99CD-BFDFA9EC8C83}" type="slidenum">
              <a:rPr lang="en-US" smtClean="0"/>
              <a:pPr/>
              <a:t>67</a:t>
            </a:fld>
            <a:endParaRPr lang="en-US" dirty="0"/>
          </a:p>
        </p:txBody>
      </p:sp>
    </p:spTree>
    <p:extLst>
      <p:ext uri="{BB962C8B-B14F-4D97-AF65-F5344CB8AC3E}">
        <p14:creationId xmlns:p14="http://schemas.microsoft.com/office/powerpoint/2010/main" val="6466208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647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7</a:t>
            </a:fld>
            <a:endParaRPr lang="en-US" dirty="0"/>
          </a:p>
        </p:txBody>
      </p:sp>
    </p:spTree>
    <p:extLst>
      <p:ext uri="{BB962C8B-B14F-4D97-AF65-F5344CB8AC3E}">
        <p14:creationId xmlns:p14="http://schemas.microsoft.com/office/powerpoint/2010/main" val="412247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8</a:t>
            </a:fld>
            <a:endParaRPr lang="en-US" dirty="0"/>
          </a:p>
        </p:txBody>
      </p:sp>
    </p:spTree>
    <p:extLst>
      <p:ext uri="{BB962C8B-B14F-4D97-AF65-F5344CB8AC3E}">
        <p14:creationId xmlns:p14="http://schemas.microsoft.com/office/powerpoint/2010/main" val="101104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D595C-5A96-4831-A248-0DAD53357EDA}" type="slidenum">
              <a:rPr lang="en-US" smtClean="0"/>
              <a:pPr/>
              <a:t>9</a:t>
            </a:fld>
            <a:endParaRPr lang="en-US" dirty="0"/>
          </a:p>
        </p:txBody>
      </p:sp>
    </p:spTree>
    <p:extLst>
      <p:ext uri="{BB962C8B-B14F-4D97-AF65-F5344CB8AC3E}">
        <p14:creationId xmlns:p14="http://schemas.microsoft.com/office/powerpoint/2010/main" val="416399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2B5A-7F64-B349-ACEB-83C3DCA6C484}"/>
              </a:ext>
            </a:extLst>
          </p:cNvPr>
          <p:cNvSpPr>
            <a:spLocks noGrp="1"/>
          </p:cNvSpPr>
          <p:nvPr>
            <p:ph type="ctrTitle"/>
          </p:nvPr>
        </p:nvSpPr>
        <p:spPr>
          <a:xfrm>
            <a:off x="1195038" y="1005840"/>
            <a:ext cx="6858000" cy="3163824"/>
          </a:xfrm>
          <a:prstGeom prst="rect">
            <a:avLst/>
          </a:prstGeom>
        </p:spPr>
        <p:txBody>
          <a:bodyPr anchor="t" anchorCtr="0"/>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E2C88309-AA7C-654B-A6C4-68DFA1534445}"/>
              </a:ext>
            </a:extLst>
          </p:cNvPr>
          <p:cNvSpPr>
            <a:spLocks noGrp="1"/>
          </p:cNvSpPr>
          <p:nvPr>
            <p:ph type="subTitle" idx="1"/>
          </p:nvPr>
        </p:nvSpPr>
        <p:spPr>
          <a:xfrm>
            <a:off x="1195038" y="4742519"/>
            <a:ext cx="6858000" cy="568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C433623C-D270-174E-B001-1844F9707F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FDC586D-5E6E-DC44-9FAA-F0EBA17DBAB9}" type="slidenum">
              <a:rPr kumimoji="0" lang="en-US" sz="10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960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sp>
        <p:nvSpPr>
          <p:cNvPr id="9"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5" name="Text Placeholder 3">
            <a:extLst>
              <a:ext uri="{FF2B5EF4-FFF2-40B4-BE49-F238E27FC236}">
                <a16:creationId xmlns:a16="http://schemas.microsoft.com/office/drawing/2014/main" id="{5C921ED3-2596-5040-BD29-145D8EB8CB1C}"/>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506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1851E16C-89E2-174E-A5E6-3C0E7B93EA93}"/>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0427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8229600" cy="33832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6324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NA Chart Tren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30936" indent="-630936" algn="l">
              <a:spcBef>
                <a:spcPts val="0"/>
              </a:spcBef>
              <a:buNone/>
              <a:tabLst>
                <a:tab pos="457200" algn="l"/>
                <a:tab pos="63023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5943600" cy="3383280"/>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
        <p:nvSpPr>
          <p:cNvPr id="6" name="Chart Placeholder 5"/>
          <p:cNvSpPr>
            <a:spLocks noGrp="1"/>
          </p:cNvSpPr>
          <p:nvPr>
            <p:ph type="chart" sz="quarter" idx="14"/>
          </p:nvPr>
        </p:nvSpPr>
        <p:spPr>
          <a:xfrm>
            <a:off x="6510528" y="1828800"/>
            <a:ext cx="2176272" cy="3382963"/>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14327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all OKIS">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59004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hart Placeholder 7"/>
          <p:cNvSpPr>
            <a:spLocks noGrp="1"/>
          </p:cNvSpPr>
          <p:nvPr>
            <p:ph type="chart" sz="quarter" idx="13"/>
          </p:nvPr>
        </p:nvSpPr>
        <p:spPr>
          <a:xfrm>
            <a:off x="457200" y="1287379"/>
            <a:ext cx="8229600" cy="5155532"/>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9415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ADR Tab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6"/>
            <a:ext cx="8229600" cy="596064"/>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829300"/>
            <a:ext cx="8229600" cy="642455"/>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281362"/>
            <a:ext cx="8229600" cy="4487779"/>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6834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NA Chart 2Pie v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8"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4810125"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0" y="808498"/>
            <a:ext cx="3877327"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810125" y="808498"/>
            <a:ext cx="3876675"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71255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NA Chart 3Pie v2">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64489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2111275"/>
            <a:ext cx="2524126"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3343801" y="2111275"/>
            <a:ext cx="2456924"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1" y="1264025"/>
            <a:ext cx="252455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343801" y="1264025"/>
            <a:ext cx="2456924"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162734" y="2111275"/>
            <a:ext cx="2524066"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12" name="Text Placeholder 6"/>
          <p:cNvSpPr>
            <a:spLocks noGrp="1"/>
          </p:cNvSpPr>
          <p:nvPr>
            <p:ph type="body" sz="quarter" idx="18" hasCustomPrompt="1"/>
          </p:nvPr>
        </p:nvSpPr>
        <p:spPr>
          <a:xfrm>
            <a:off x="6162793" y="1264025"/>
            <a:ext cx="252449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103737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NA Chart Key Informan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3424"/>
            <a:ext cx="8229600" cy="1035170"/>
          </a:xfrm>
          <a:prstGeom prst="rect">
            <a:avLst/>
          </a:prstGeom>
        </p:spPr>
        <p:txBody>
          <a:bodyPr lIns="0" tIns="0" rIns="0" bIns="0" anchor="b" anchorCtr="0"/>
          <a:lstStyle>
            <a:lvl1pPr algn="ctr">
              <a:lnSpc>
                <a:spcPct val="100000"/>
              </a:lnSpc>
              <a:defRPr sz="2200" b="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4309757"/>
            <a:ext cx="8229600" cy="828136"/>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2625881"/>
            <a:ext cx="8229600" cy="1606238"/>
          </a:xfrm>
          <a:prstGeom prst="rect">
            <a:avLst/>
          </a:prstGeom>
        </p:spPr>
        <p:txBody>
          <a:bodyPr/>
          <a:lstStyle>
            <a:lvl1pPr>
              <a:buNone/>
              <a:defRPr sz="18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34268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NA Map">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39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019 CHNA Map">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8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NA Text 1">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482165"/>
            <a:ext cx="8229600" cy="4874186"/>
          </a:xfrm>
          <a:prstGeom prst="rect">
            <a:avLst/>
          </a:prstGeom>
        </p:spPr>
        <p:txBody>
          <a:bodyPr vert="horz" lIns="91440" tIns="45720" rIns="91440" bIns="45720" rtlCol="0">
            <a:normAutofit/>
          </a:bodyPr>
          <a:lstStyle>
            <a:lvl1pPr>
              <a:spcBef>
                <a:spcPts val="600"/>
              </a:spcBef>
              <a:spcAft>
                <a:spcPts val="300"/>
              </a:spcAft>
              <a:defRPr sz="2000" b="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b="0">
                <a:latin typeface="Arial" panose="020B0604020202020204" pitchFamily="34" charset="0"/>
                <a:cs typeface="Arial" panose="020B0604020202020204" pitchFamily="34" charset="0"/>
              </a:defRPr>
            </a:lvl3pPr>
            <a:lvl4pPr>
              <a:defRPr sz="2000" b="0">
                <a:latin typeface="Arial" panose="020B0604020202020204" pitchFamily="34" charset="0"/>
                <a:cs typeface="Arial" panose="020B0604020202020204" pitchFamily="34" charset="0"/>
              </a:defRPr>
            </a:lvl4pPr>
            <a:lvl5pPr>
              <a:defRPr sz="2000" b="0">
                <a:latin typeface="Arial" panose="020B0604020202020204" pitchFamily="34" charset="0"/>
                <a:cs typeface="Arial" panose="020B0604020202020204" pitchFamily="34" charset="0"/>
              </a:defRPr>
            </a:lvl5pPr>
            <a:lvl6pPr>
              <a:defRPr sz="2000" b="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545306"/>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pic>
        <p:nvPicPr>
          <p:cNvPr id="5" name="Picture 4" descr="A picture containing graphics, font, graphic design, symbol&#10;&#10;Description automatically generated">
            <a:extLst>
              <a:ext uri="{FF2B5EF4-FFF2-40B4-BE49-F238E27FC236}">
                <a16:creationId xmlns:a16="http://schemas.microsoft.com/office/drawing/2014/main" id="{52815479-4AD9-0E67-93D5-D36684D25417}"/>
              </a:ext>
            </a:extLst>
          </p:cNvPr>
          <p:cNvPicPr>
            <a:picLocks noChangeAspect="1"/>
          </p:cNvPicPr>
          <p:nvPr userDrawn="1"/>
        </p:nvPicPr>
        <p:blipFill>
          <a:blip r:embed="rId2"/>
          <a:stretch>
            <a:fillRect/>
          </a:stretch>
        </p:blipFill>
        <p:spPr>
          <a:xfrm>
            <a:off x="8686800" y="6190247"/>
            <a:ext cx="407245" cy="512064"/>
          </a:xfrm>
          <a:prstGeom prst="rect">
            <a:avLst/>
          </a:prstGeom>
        </p:spPr>
      </p:pic>
    </p:spTree>
    <p:extLst>
      <p:ext uri="{BB962C8B-B14F-4D97-AF65-F5344CB8AC3E}">
        <p14:creationId xmlns:p14="http://schemas.microsoft.com/office/powerpoint/2010/main" val="181323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NA Text 1 (no logo)">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482165"/>
            <a:ext cx="8229600" cy="4874186"/>
          </a:xfrm>
          <a:prstGeom prst="rect">
            <a:avLst/>
          </a:prstGeom>
        </p:spPr>
        <p:txBody>
          <a:bodyPr vert="horz" lIns="91440" tIns="45720" rIns="91440" bIns="45720" rtlCol="0">
            <a:normAutofit/>
          </a:bodyPr>
          <a:lstStyle>
            <a:lvl1pPr>
              <a:spcBef>
                <a:spcPts val="600"/>
              </a:spcBef>
              <a:spcAft>
                <a:spcPts val="300"/>
              </a:spcAft>
              <a:defRPr sz="2000" b="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b="0">
                <a:latin typeface="Arial" panose="020B0604020202020204" pitchFamily="34" charset="0"/>
                <a:cs typeface="Arial" panose="020B0604020202020204" pitchFamily="34" charset="0"/>
              </a:defRPr>
            </a:lvl3pPr>
            <a:lvl4pPr>
              <a:defRPr sz="2000" b="0">
                <a:latin typeface="Arial" panose="020B0604020202020204" pitchFamily="34" charset="0"/>
                <a:cs typeface="Arial" panose="020B0604020202020204" pitchFamily="34" charset="0"/>
              </a:defRPr>
            </a:lvl4pPr>
            <a:lvl5pPr>
              <a:defRPr sz="2000" b="0">
                <a:latin typeface="Arial" panose="020B0604020202020204" pitchFamily="34" charset="0"/>
                <a:cs typeface="Arial" panose="020B0604020202020204" pitchFamily="34" charset="0"/>
              </a:defRPr>
            </a:lvl5pPr>
            <a:lvl6pPr>
              <a:defRPr sz="2000" b="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545306"/>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499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NA Chart Alternativ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BB4AD-2503-4C03-AFB7-58B82A0B6052}"/>
              </a:ext>
            </a:extLst>
          </p:cNvPr>
          <p:cNvSpPr/>
          <p:nvPr userDrawn="1"/>
        </p:nvSpPr>
        <p:spPr>
          <a:xfrm>
            <a:off x="312516" y="1645920"/>
            <a:ext cx="2976784" cy="37769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457200" y="1828800"/>
            <a:ext cx="2654300" cy="1113739"/>
          </a:xfrm>
          <a:prstGeom prst="rect">
            <a:avLst/>
          </a:prstGeom>
        </p:spPr>
        <p:txBody>
          <a:bodyPr lIns="0" tIns="0" rIns="0" bIns="0" anchor="t" anchorCtr="0"/>
          <a:lstStyle>
            <a:lvl1pPr algn="l">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3822700"/>
            <a:ext cx="2654300" cy="1389380"/>
          </a:xfrm>
          <a:prstGeom prst="rect">
            <a:avLst/>
          </a:prstGeom>
        </p:spPr>
        <p:txBody>
          <a:bodyPr lIns="0" tIns="0" rIns="0" bIns="0" anchor="b" anchorCtr="0">
            <a:normAutofit/>
          </a:bodyPr>
          <a:lstStyle>
            <a:lvl1pPr marL="571500" indent="-571500" algn="l">
              <a:spcBef>
                <a:spcPts val="0"/>
              </a:spcBef>
              <a:buNone/>
              <a:tabLst>
                <a:tab pos="457200" algn="l"/>
                <a:tab pos="57150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3467100" y="1645920"/>
            <a:ext cx="5219700" cy="37769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7271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NA 2Chart Comparison">
    <p:spTree>
      <p:nvGrpSpPr>
        <p:cNvPr id="1" name=""/>
        <p:cNvGrpSpPr/>
        <p:nvPr/>
      </p:nvGrpSpPr>
      <p:grpSpPr>
        <a:xfrm>
          <a:off x="0" y="0"/>
          <a:ext cx="0" cy="0"/>
          <a:chOff x="0" y="0"/>
          <a:chExt cx="0" cy="0"/>
        </a:xfrm>
      </p:grpSpPr>
      <p:sp>
        <p:nvSpPr>
          <p:cNvPr id="14"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3"/>
          <p:cNvSpPr>
            <a:spLocks noGrp="1"/>
          </p:cNvSpPr>
          <p:nvPr>
            <p:ph type="body" sz="quarter" idx="18"/>
          </p:nvPr>
        </p:nvSpPr>
        <p:spPr>
          <a:xfrm>
            <a:off x="457200" y="978379"/>
            <a:ext cx="3908612"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16" name="Text Placeholder 3"/>
          <p:cNvSpPr>
            <a:spLocks noGrp="1"/>
          </p:cNvSpPr>
          <p:nvPr>
            <p:ph type="body" sz="quarter" idx="19"/>
          </p:nvPr>
        </p:nvSpPr>
        <p:spPr>
          <a:xfrm>
            <a:off x="4775015" y="978379"/>
            <a:ext cx="3910198"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4" name="Chart Placeholder 3"/>
          <p:cNvSpPr>
            <a:spLocks noGrp="1"/>
          </p:cNvSpPr>
          <p:nvPr>
            <p:ph type="chart" sz="quarter" idx="20"/>
          </p:nvPr>
        </p:nvSpPr>
        <p:spPr>
          <a:xfrm>
            <a:off x="457200" y="1992313"/>
            <a:ext cx="3908612"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
        <p:nvSpPr>
          <p:cNvPr id="10" name="Chart Placeholder 3"/>
          <p:cNvSpPr>
            <a:spLocks noGrp="1"/>
          </p:cNvSpPr>
          <p:nvPr>
            <p:ph type="chart" sz="quarter" idx="21"/>
          </p:nvPr>
        </p:nvSpPr>
        <p:spPr>
          <a:xfrm>
            <a:off x="4778190" y="1992313"/>
            <a:ext cx="3910198"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41095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NA Chart 2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933574"/>
            <a:ext cx="3917290" cy="2610373"/>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4769510" y="1933574"/>
            <a:ext cx="3917290" cy="2610373"/>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00"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764025"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70786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NA Chart 3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9" y="1828800"/>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3256513" y="1828800"/>
            <a:ext cx="2631500"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1"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256513"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055743" y="1828800"/>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12" name="Text Placeholder 6"/>
          <p:cNvSpPr>
            <a:spLocks noGrp="1"/>
          </p:cNvSpPr>
          <p:nvPr>
            <p:ph type="body" sz="quarter" idx="18" hasCustomPrompt="1"/>
          </p:nvPr>
        </p:nvSpPr>
        <p:spPr>
          <a:xfrm>
            <a:off x="6055785"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19566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NA Text 2">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marL="0" indent="0">
              <a:spcBef>
                <a:spcPts val="600"/>
              </a:spcBef>
              <a:buNone/>
              <a:defRPr sz="2000" b="1">
                <a:latin typeface="Arial" panose="020B0604020202020204" pitchFamily="34" charset="0"/>
                <a:cs typeface="Arial" panose="020B0604020202020204" pitchFamily="34" charset="0"/>
              </a:defRPr>
            </a:lvl1pPr>
            <a:lvl2pPr marL="0" indent="-292100">
              <a:spcBef>
                <a:spcPts val="600"/>
              </a:spcBef>
              <a:defRPr sz="2000">
                <a:latin typeface="Arial" panose="020B0604020202020204" pitchFamily="34" charset="0"/>
                <a:cs typeface="Arial" panose="020B0604020202020204" pitchFamily="34" charset="0"/>
              </a:defRPr>
            </a:lvl2pPr>
            <a:lvl3pPr marL="0" indent="-228600">
              <a:spcBef>
                <a:spcPts val="600"/>
              </a:spcBef>
              <a:defRPr sz="2000">
                <a:latin typeface="Arial" panose="020B0604020202020204" pitchFamily="34" charset="0"/>
                <a:cs typeface="Arial" panose="020B0604020202020204" pitchFamily="34" charset="0"/>
              </a:defRPr>
            </a:lvl3pPr>
            <a:lvl4pPr marL="0" indent="-228600">
              <a:spcBef>
                <a:spcPts val="600"/>
              </a:spcBef>
              <a:defRPr sz="2000">
                <a:latin typeface="Arial" panose="020B0604020202020204" pitchFamily="34" charset="0"/>
                <a:cs typeface="Arial" panose="020B0604020202020204" pitchFamily="34" charset="0"/>
              </a:defRPr>
            </a:lvl4pPr>
            <a:lvl5pPr marL="0" indent="-228600">
              <a:spcBef>
                <a:spcPts val="600"/>
              </a:spcBef>
              <a:defRPr sz="2000">
                <a:latin typeface="Arial" panose="020B0604020202020204" pitchFamily="34" charset="0"/>
                <a:cs typeface="Arial" panose="020B0604020202020204" pitchFamily="34" charset="0"/>
              </a:defRPr>
            </a:lvl5pPr>
            <a:lvl6pPr marL="0" indent="-228600">
              <a:spcBef>
                <a:spcPts val="600"/>
              </a:spcBef>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9446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NA Text 3">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
        <p:nvSpPr>
          <p:cNvPr id="8" name="Text Placeholder 2"/>
          <p:cNvSpPr>
            <a:spLocks noGrp="1"/>
          </p:cNvSpPr>
          <p:nvPr>
            <p:ph idx="10"/>
          </p:nvPr>
        </p:nvSpPr>
        <p:spPr>
          <a:xfrm>
            <a:off x="46736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7761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NA Divider 2 (no tagline)">
    <p:spTree>
      <p:nvGrpSpPr>
        <p:cNvPr id="1" name=""/>
        <p:cNvGrpSpPr/>
        <p:nvPr/>
      </p:nvGrpSpPr>
      <p:grpSpPr>
        <a:xfrm>
          <a:off x="0" y="0"/>
          <a:ext cx="0" cy="0"/>
          <a:chOff x="0" y="0"/>
          <a:chExt cx="0" cy="0"/>
        </a:xfrm>
      </p:grpSpPr>
      <p:sp>
        <p:nvSpPr>
          <p:cNvPr id="4" name="Title 3"/>
          <p:cNvSpPr>
            <a:spLocks noGrp="1"/>
          </p:cNvSpPr>
          <p:nvPr>
            <p:ph type="title"/>
          </p:nvPr>
        </p:nvSpPr>
        <p:spPr>
          <a:xfrm>
            <a:off x="457200" y="2270904"/>
            <a:ext cx="8229600" cy="1143000"/>
          </a:xfrm>
          <a:prstGeom prst="rect">
            <a:avLst/>
          </a:prstGeom>
        </p:spPr>
        <p:txBody>
          <a:bodyPr anchor="ctr" anchorCtr="1"/>
          <a:lstStyle>
            <a:lvl1pPr>
              <a:defRPr lang="en-US" sz="4400" b="1" kern="1200" spc="-50" dirty="0" smtClean="0">
                <a:solidFill>
                  <a:schemeClr val="accent1"/>
                </a:solidFill>
                <a:effectLst/>
                <a:latin typeface="Arial"/>
                <a:ea typeface="+mj-ea"/>
                <a:cs typeface="Arial"/>
              </a:defRPr>
            </a:lvl1pPr>
          </a:lstStyle>
          <a:p>
            <a:r>
              <a:rPr lang="en-US" dirty="0"/>
              <a:t>Click to edit Master title style</a:t>
            </a:r>
          </a:p>
        </p:txBody>
      </p:sp>
    </p:spTree>
    <p:extLst>
      <p:ext uri="{BB962C8B-B14F-4D97-AF65-F5344CB8AC3E}">
        <p14:creationId xmlns:p14="http://schemas.microsoft.com/office/powerpoint/2010/main" val="104616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Text Placeholder 2"/>
          <p:cNvSpPr>
            <a:spLocks noGrp="1"/>
          </p:cNvSpPr>
          <p:nvPr>
            <p:ph idx="1"/>
          </p:nvPr>
        </p:nvSpPr>
        <p:spPr>
          <a:xfrm>
            <a:off x="457200" y="1645920"/>
            <a:ext cx="8229600" cy="4490427"/>
          </a:xfrm>
          <a:prstGeom prst="rect">
            <a:avLst/>
          </a:prstGeom>
        </p:spPr>
        <p:txBody>
          <a:bodyPr vert="horz" lIns="91440" tIns="45720" rIns="91440" bIns="45720" rtlCol="0">
            <a:norm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400387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33472"/>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kern="1200" spc="-50" dirty="0" smtClean="0">
                <a:solidFill>
                  <a:schemeClr val="bg1"/>
                </a:solidFill>
                <a:effectLst/>
                <a:latin typeface="Arial"/>
                <a:ea typeface="+mj-ea"/>
                <a:cs typeface="Arial"/>
              </a:defRPr>
            </a:lvl1pPr>
          </a:lstStyle>
          <a:p>
            <a:r>
              <a:rPr lang="en-US" dirty="0"/>
              <a:t>Master title style</a:t>
            </a:r>
          </a:p>
        </p:txBody>
      </p:sp>
      <p:sp>
        <p:nvSpPr>
          <p:cNvPr id="3" name="Text Placeholder 2"/>
          <p:cNvSpPr>
            <a:spLocks noGrp="1"/>
          </p:cNvSpPr>
          <p:nvPr>
            <p:ph type="body" idx="1"/>
          </p:nvPr>
        </p:nvSpPr>
        <p:spPr>
          <a:xfrm>
            <a:off x="722313" y="3611880"/>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62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2505075"/>
          </a:xfrm>
        </p:spPr>
        <p:txBody>
          <a:bodyPr anchor="b"/>
          <a:lstStyle>
            <a:lvl1pPr marL="0" marR="0" indent="0" algn="ctr" defTabSz="914400" rtl="0" eaLnBrk="1" fontAlgn="auto" latinLnBrk="0" hangingPunct="1">
              <a:lnSpc>
                <a:spcPts val="4200"/>
              </a:lnSpc>
              <a:spcBef>
                <a:spcPct val="0"/>
              </a:spcBef>
              <a:spcAft>
                <a:spcPts val="0"/>
              </a:spcAft>
              <a:buClrTx/>
              <a:buSzTx/>
              <a:buFontTx/>
              <a:buNone/>
              <a:tabLst/>
              <a:defRPr lang="en-US" sz="4000" kern="1200" spc="-100" dirty="0" smtClean="0">
                <a:solidFill>
                  <a:schemeClr val="accent1"/>
                </a:solidFill>
                <a:effectLst/>
                <a:latin typeface="Arial"/>
                <a:ea typeface="+mj-ea"/>
                <a:cs typeface="Arial"/>
              </a:defRPr>
            </a:lvl1pPr>
          </a:lstStyle>
          <a:p>
            <a:r>
              <a:rPr lang="en-US" dirty="0"/>
              <a:t>Click to edit Master title style</a:t>
            </a:r>
          </a:p>
        </p:txBody>
      </p:sp>
      <p:sp>
        <p:nvSpPr>
          <p:cNvPr id="3" name="Text Placeholder 2"/>
          <p:cNvSpPr>
            <a:spLocks noGrp="1"/>
          </p:cNvSpPr>
          <p:nvPr>
            <p:ph type="body" idx="1"/>
          </p:nvPr>
        </p:nvSpPr>
        <p:spPr>
          <a:xfrm>
            <a:off x="685800" y="3888157"/>
            <a:ext cx="7772400" cy="1131887"/>
          </a:xfrm>
        </p:spPr>
        <p:txBody>
          <a:bodyPr anchor="t"/>
          <a:lstStyle>
            <a:lvl1pPr marL="0" indent="0" algn="ctr">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379347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45920"/>
            <a:ext cx="4038600" cy="4260259"/>
          </a:xfrm>
        </p:spPr>
        <p:txBody>
          <a:bodyPr/>
          <a:lstStyle>
            <a:lvl1pPr>
              <a:defRPr sz="3000"/>
            </a:lvl1pPr>
            <a:lvl2pPr>
              <a:defRPr sz="2400"/>
            </a:lvl2pPr>
            <a:lvl3pPr>
              <a:defRPr sz="2400"/>
            </a:lvl3pPr>
            <a:lvl4pPr>
              <a:defRPr sz="20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57200" y="1645920"/>
            <a:ext cx="3950208" cy="42605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457200"/>
            <a:ext cx="8229600" cy="1014753"/>
          </a:xfrm>
          <a:prstGeom prst="rect">
            <a:avLst/>
          </a:prstGeom>
        </p:spPr>
        <p:txBody>
          <a:bodyPr vert="horz" lIns="91440" tIns="45720" rIns="91440" bIns="45720" rtlCol="0" anchor="b">
            <a:normAutofit/>
          </a:bodyPr>
          <a:lstStyle>
            <a:lvl1pPr>
              <a:defRPr>
                <a:solidFill>
                  <a:schemeClr val="accent1"/>
                </a:solidFill>
              </a:defRPr>
            </a:lvl1pPr>
          </a:lstStyle>
          <a:p>
            <a:r>
              <a:rPr lang="en-US" dirty="0"/>
              <a:t>Click to edit Master title style</a:t>
            </a:r>
          </a:p>
        </p:txBody>
      </p:sp>
      <p:sp>
        <p:nvSpPr>
          <p:cNvPr id="11"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13749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Slide Number Placeholder 2"/>
          <p:cNvSpPr>
            <a:spLocks noGrp="1"/>
          </p:cNvSpPr>
          <p:nvPr>
            <p:ph type="sldNum" sz="quarter" idx="10"/>
          </p:nvPr>
        </p:nvSpPr>
        <p:spPr>
          <a:xfrm>
            <a:off x="4346032"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31359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85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a:xfrm>
            <a:off x="4343400"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6" name="Picture Placeholder 6">
            <a:extLst>
              <a:ext uri="{FF2B5EF4-FFF2-40B4-BE49-F238E27FC236}">
                <a16:creationId xmlns:a16="http://schemas.microsoft.com/office/drawing/2014/main" id="{E5966AEF-95E8-474C-9210-638E18DBF3A4}"/>
              </a:ext>
            </a:extLst>
          </p:cNvPr>
          <p:cNvSpPr>
            <a:spLocks noGrp="1"/>
          </p:cNvSpPr>
          <p:nvPr>
            <p:ph type="pic" sz="quarter" idx="14"/>
          </p:nvPr>
        </p:nvSpPr>
        <p:spPr>
          <a:xfrm>
            <a:off x="551841" y="1249752"/>
            <a:ext cx="4243496" cy="4247872"/>
          </a:xfrm>
          <a:prstGeom prst="ellipse">
            <a:avLst/>
          </a:prstGeom>
          <a:solidFill>
            <a:schemeClr val="bg1">
              <a:lumMod val="95000"/>
            </a:schemeClr>
          </a:solidFill>
        </p:spPr>
        <p:txBody>
          <a:bodyPr>
            <a:normAutofit/>
          </a:bodyPr>
          <a:lstStyle>
            <a:lvl1pPr algn="ctr">
              <a:defRPr sz="750"/>
            </a:lvl1pPr>
          </a:lstStyle>
          <a:p>
            <a:endParaRPr lang="en-US" dirty="0"/>
          </a:p>
        </p:txBody>
      </p:sp>
      <p:sp>
        <p:nvSpPr>
          <p:cNvPr id="7" name="Text Placeholder 8">
            <a:extLst>
              <a:ext uri="{FF2B5EF4-FFF2-40B4-BE49-F238E27FC236}">
                <a16:creationId xmlns:a16="http://schemas.microsoft.com/office/drawing/2014/main" id="{0BCBED36-1E8A-CC47-8F60-8C6020139DA5}"/>
              </a:ext>
            </a:extLst>
          </p:cNvPr>
          <p:cNvSpPr>
            <a:spLocks noGrp="1"/>
          </p:cNvSpPr>
          <p:nvPr>
            <p:ph type="body" sz="quarter" idx="15" hasCustomPrompt="1"/>
          </p:nvPr>
        </p:nvSpPr>
        <p:spPr>
          <a:xfrm>
            <a:off x="5007435" y="2387140"/>
            <a:ext cx="5142975" cy="2623475"/>
          </a:xfrm>
          <a:prstGeom prst="rect">
            <a:avLst/>
          </a:prstGeom>
        </p:spPr>
        <p:txBody>
          <a:bodyPr/>
          <a:lstStyle>
            <a:lvl1pPr>
              <a:defRPr sz="4000" cap="all" baseline="0">
                <a:solidFill>
                  <a:schemeClr val="accent1"/>
                </a:solidFill>
                <a:latin typeface="+mj-lt"/>
              </a:defRPr>
            </a:lvl1pPr>
            <a:lvl2pPr>
              <a:spcBef>
                <a:spcPts val="3384"/>
              </a:spcBef>
              <a:defRPr sz="1600" b="1" cap="all" baseline="0">
                <a:solidFill>
                  <a:schemeClr val="accent1"/>
                </a:solidFill>
              </a:defRPr>
            </a:lvl2pPr>
            <a:lvl3pPr marL="0" indent="0">
              <a:spcBef>
                <a:spcPts val="3376"/>
              </a:spcBef>
              <a:buNone/>
              <a:defRPr sz="1600" baseline="0">
                <a:latin typeface="+mn-lt"/>
              </a:defRPr>
            </a:lvl3pPr>
            <a:lvl5pPr>
              <a:spcBef>
                <a:spcPts val="3384"/>
              </a:spcBef>
              <a:defRPr baseline="0">
                <a:latin typeface="+mn-lt"/>
              </a:defRPr>
            </a:lvl5pPr>
          </a:lstStyle>
          <a:p>
            <a:pPr lvl="0"/>
            <a:r>
              <a:rPr lang="en-US" dirty="0"/>
              <a:t>HELLO!</a:t>
            </a:r>
          </a:p>
          <a:p>
            <a:pPr lvl="1"/>
            <a:r>
              <a:rPr lang="en-US" dirty="0"/>
              <a:t>SECOND LEVEL</a:t>
            </a:r>
          </a:p>
          <a:p>
            <a:pPr lvl="2"/>
            <a:r>
              <a:rPr lang="en-US" dirty="0"/>
              <a:t>Third Level</a:t>
            </a:r>
          </a:p>
        </p:txBody>
      </p:sp>
    </p:spTree>
    <p:extLst>
      <p:ext uri="{BB962C8B-B14F-4D97-AF65-F5344CB8AC3E}">
        <p14:creationId xmlns:p14="http://schemas.microsoft.com/office/powerpoint/2010/main" val="119398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8229600" cy="33832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230775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NA Chart Tren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30936" indent="-630936" algn="l">
              <a:spcBef>
                <a:spcPts val="0"/>
              </a:spcBef>
              <a:buNone/>
              <a:tabLst>
                <a:tab pos="457200" algn="l"/>
                <a:tab pos="63023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5943600" cy="3383280"/>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
        <p:nvSpPr>
          <p:cNvPr id="6" name="Chart Placeholder 5"/>
          <p:cNvSpPr>
            <a:spLocks noGrp="1"/>
          </p:cNvSpPr>
          <p:nvPr>
            <p:ph type="chart" sz="quarter" idx="14"/>
          </p:nvPr>
        </p:nvSpPr>
        <p:spPr>
          <a:xfrm>
            <a:off x="6510528" y="1828800"/>
            <a:ext cx="2176272" cy="3382963"/>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9272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HNA Chart Alternativ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BB4AD-2503-4C03-AFB7-58B82A0B6052}"/>
              </a:ext>
            </a:extLst>
          </p:cNvPr>
          <p:cNvSpPr/>
          <p:nvPr userDrawn="1"/>
        </p:nvSpPr>
        <p:spPr>
          <a:xfrm>
            <a:off x="312516" y="1645920"/>
            <a:ext cx="2976784" cy="37769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457200" y="1828800"/>
            <a:ext cx="2654300" cy="1113739"/>
          </a:xfrm>
          <a:prstGeom prst="rect">
            <a:avLst/>
          </a:prstGeom>
        </p:spPr>
        <p:txBody>
          <a:bodyPr lIns="0" tIns="0" rIns="0" bIns="0" anchor="t" anchorCtr="0"/>
          <a:lstStyle>
            <a:lvl1pPr algn="l">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3822700"/>
            <a:ext cx="2654300" cy="1389380"/>
          </a:xfrm>
          <a:prstGeom prst="rect">
            <a:avLst/>
          </a:prstGeom>
        </p:spPr>
        <p:txBody>
          <a:bodyPr lIns="0" tIns="0" rIns="0" bIns="0" anchor="b" anchorCtr="0">
            <a:normAutofit/>
          </a:bodyPr>
          <a:lstStyle>
            <a:lvl1pPr marL="571500" indent="-571500" algn="l">
              <a:spcBef>
                <a:spcPts val="0"/>
              </a:spcBef>
              <a:buNone/>
              <a:tabLst>
                <a:tab pos="457200" algn="l"/>
                <a:tab pos="57150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3467100" y="1645920"/>
            <a:ext cx="5219700" cy="37769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200861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NA 2Chart Comparison">
    <p:spTree>
      <p:nvGrpSpPr>
        <p:cNvPr id="1" name=""/>
        <p:cNvGrpSpPr/>
        <p:nvPr/>
      </p:nvGrpSpPr>
      <p:grpSpPr>
        <a:xfrm>
          <a:off x="0" y="0"/>
          <a:ext cx="0" cy="0"/>
          <a:chOff x="0" y="0"/>
          <a:chExt cx="0" cy="0"/>
        </a:xfrm>
      </p:grpSpPr>
      <p:sp>
        <p:nvSpPr>
          <p:cNvPr id="14"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3"/>
          <p:cNvSpPr>
            <a:spLocks noGrp="1"/>
          </p:cNvSpPr>
          <p:nvPr>
            <p:ph type="body" sz="quarter" idx="18"/>
          </p:nvPr>
        </p:nvSpPr>
        <p:spPr>
          <a:xfrm>
            <a:off x="457200" y="978379"/>
            <a:ext cx="3908612"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16" name="Text Placeholder 3"/>
          <p:cNvSpPr>
            <a:spLocks noGrp="1"/>
          </p:cNvSpPr>
          <p:nvPr>
            <p:ph type="body" sz="quarter" idx="19"/>
          </p:nvPr>
        </p:nvSpPr>
        <p:spPr>
          <a:xfrm>
            <a:off x="4775015" y="978379"/>
            <a:ext cx="3910198"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4" name="Chart Placeholder 3"/>
          <p:cNvSpPr>
            <a:spLocks noGrp="1"/>
          </p:cNvSpPr>
          <p:nvPr>
            <p:ph type="chart" sz="quarter" idx="20"/>
          </p:nvPr>
        </p:nvSpPr>
        <p:spPr>
          <a:xfrm>
            <a:off x="457200" y="1992313"/>
            <a:ext cx="3908612"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
        <p:nvSpPr>
          <p:cNvPr id="10" name="Chart Placeholder 3"/>
          <p:cNvSpPr>
            <a:spLocks noGrp="1"/>
          </p:cNvSpPr>
          <p:nvPr>
            <p:ph type="chart" sz="quarter" idx="21"/>
          </p:nvPr>
        </p:nvSpPr>
        <p:spPr>
          <a:xfrm>
            <a:off x="4778190" y="1992313"/>
            <a:ext cx="3910198"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92237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NA Chart 2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933574"/>
            <a:ext cx="3917290" cy="2610373"/>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4769510" y="1933574"/>
            <a:ext cx="3917290" cy="2610373"/>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00"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764025"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16871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tx1">
                    <a:lumMod val="65000"/>
                    <a:lumOff val="35000"/>
                  </a:schemeClr>
                </a:solidFill>
              </a:defRPr>
            </a:lvl1pPr>
            <a:lvl2pPr marL="3175" indent="0" algn="ctr">
              <a:buNone/>
              <a:defRPr sz="14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kern="1200" spc="-50" dirty="0" smtClean="0">
                <a:solidFill>
                  <a:schemeClr val="bg1">
                    <a:lumMod val="95000"/>
                  </a:schemeClr>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7678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NA Chart 3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9" y="1828800"/>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3256513" y="1828800"/>
            <a:ext cx="2631500"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1"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256513"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055743" y="1828800"/>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12" name="Text Placeholder 6"/>
          <p:cNvSpPr>
            <a:spLocks noGrp="1"/>
          </p:cNvSpPr>
          <p:nvPr>
            <p:ph type="body" sz="quarter" idx="18" hasCustomPrompt="1"/>
          </p:nvPr>
        </p:nvSpPr>
        <p:spPr>
          <a:xfrm>
            <a:off x="6055785"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17476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NA Chart 3Pie v2">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64489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2111275"/>
            <a:ext cx="2524126"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3343801" y="2111275"/>
            <a:ext cx="2456924"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1" y="1264025"/>
            <a:ext cx="252455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343801" y="1264025"/>
            <a:ext cx="2456924"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162734" y="2111275"/>
            <a:ext cx="2524066"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12" name="Text Placeholder 6"/>
          <p:cNvSpPr>
            <a:spLocks noGrp="1"/>
          </p:cNvSpPr>
          <p:nvPr>
            <p:ph type="body" sz="quarter" idx="18" hasCustomPrompt="1"/>
          </p:nvPr>
        </p:nvSpPr>
        <p:spPr>
          <a:xfrm>
            <a:off x="6162793" y="1264025"/>
            <a:ext cx="252449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22259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NA Chart 2Pie v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8"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4810125"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0" y="808498"/>
            <a:ext cx="3877327"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810125" y="808498"/>
            <a:ext cx="3876675"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19325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NA Chart Key Informan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3424"/>
            <a:ext cx="8229600" cy="1035170"/>
          </a:xfrm>
          <a:prstGeom prst="rect">
            <a:avLst/>
          </a:prstGeom>
        </p:spPr>
        <p:txBody>
          <a:bodyPr lIns="0" tIns="0" rIns="0" bIns="0" anchor="b" anchorCtr="0"/>
          <a:lstStyle>
            <a:lvl1pPr algn="ctr">
              <a:lnSpc>
                <a:spcPct val="100000"/>
              </a:lnSpc>
              <a:defRPr sz="2200" b="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4309757"/>
            <a:ext cx="8229600" cy="828136"/>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2625881"/>
            <a:ext cx="8229600" cy="1606238"/>
          </a:xfrm>
          <a:prstGeom prst="rect">
            <a:avLst/>
          </a:prstGeom>
        </p:spPr>
        <p:txBody>
          <a:bodyPr/>
          <a:lstStyle>
            <a:lvl1pPr>
              <a:buNone/>
              <a:defRPr sz="18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38055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NA Map">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NA Char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NA Text 1">
    <p:spTree>
      <p:nvGrpSpPr>
        <p:cNvPr id="1" name=""/>
        <p:cNvGrpSpPr/>
        <p:nvPr/>
      </p:nvGrpSpPr>
      <p:grpSpPr>
        <a:xfrm>
          <a:off x="0" y="0"/>
          <a:ext cx="0" cy="0"/>
          <a:chOff x="0" y="0"/>
          <a:chExt cx="0" cy="0"/>
        </a:xfrm>
      </p:grpSpPr>
      <p:pic>
        <p:nvPicPr>
          <p:cNvPr id="4" name="Picture 3" descr="Log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67008" y="5739592"/>
            <a:ext cx="3876991" cy="1118407"/>
          </a:xfrm>
          <a:prstGeom prst="rect">
            <a:avLst/>
          </a:prstGeom>
          <a:solidFill>
            <a:schemeClr val="bg1"/>
          </a:solidFill>
        </p:spPr>
      </p:pic>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a:defRPr sz="20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0747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NA Text 1 (no logo)">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a:defRPr sz="20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1132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NA Text 2">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marL="0" indent="0">
              <a:spcBef>
                <a:spcPts val="600"/>
              </a:spcBef>
              <a:buNone/>
              <a:defRPr sz="2000" b="1">
                <a:latin typeface="Arial" panose="020B0604020202020204" pitchFamily="34" charset="0"/>
                <a:cs typeface="Arial" panose="020B0604020202020204" pitchFamily="34" charset="0"/>
              </a:defRPr>
            </a:lvl1pPr>
            <a:lvl2pPr marL="0" indent="-292100">
              <a:spcBef>
                <a:spcPts val="600"/>
              </a:spcBef>
              <a:defRPr sz="2000">
                <a:latin typeface="Arial" panose="020B0604020202020204" pitchFamily="34" charset="0"/>
                <a:cs typeface="Arial" panose="020B0604020202020204" pitchFamily="34" charset="0"/>
              </a:defRPr>
            </a:lvl2pPr>
            <a:lvl3pPr marL="0" indent="-228600">
              <a:spcBef>
                <a:spcPts val="600"/>
              </a:spcBef>
              <a:defRPr sz="2000">
                <a:latin typeface="Arial" panose="020B0604020202020204" pitchFamily="34" charset="0"/>
                <a:cs typeface="Arial" panose="020B0604020202020204" pitchFamily="34" charset="0"/>
              </a:defRPr>
            </a:lvl3pPr>
            <a:lvl4pPr marL="0" indent="-228600">
              <a:spcBef>
                <a:spcPts val="600"/>
              </a:spcBef>
              <a:defRPr sz="2000">
                <a:latin typeface="Arial" panose="020B0604020202020204" pitchFamily="34" charset="0"/>
                <a:cs typeface="Arial" panose="020B0604020202020204" pitchFamily="34" charset="0"/>
              </a:defRPr>
            </a:lvl4pPr>
            <a:lvl5pPr marL="0" indent="-228600">
              <a:spcBef>
                <a:spcPts val="600"/>
              </a:spcBef>
              <a:defRPr sz="2000">
                <a:latin typeface="Arial" panose="020B0604020202020204" pitchFamily="34" charset="0"/>
                <a:cs typeface="Arial" panose="020B0604020202020204" pitchFamily="34" charset="0"/>
              </a:defRPr>
            </a:lvl5pPr>
            <a:lvl6pPr marL="0" indent="-228600">
              <a:spcBef>
                <a:spcPts val="600"/>
              </a:spcBef>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9513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NA Text 3">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
        <p:nvSpPr>
          <p:cNvPr id="8" name="Text Placeholder 2"/>
          <p:cNvSpPr>
            <a:spLocks noGrp="1"/>
          </p:cNvSpPr>
          <p:nvPr>
            <p:ph idx="10"/>
          </p:nvPr>
        </p:nvSpPr>
        <p:spPr>
          <a:xfrm>
            <a:off x="46736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5901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31889"/>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kern="1200" spc="-50" dirty="0" smtClean="0">
                <a:solidFill>
                  <a:schemeClr val="bg1"/>
                </a:solidFill>
                <a:effectLst/>
                <a:latin typeface="Arial"/>
                <a:ea typeface="+mj-ea"/>
                <a:cs typeface="Arial"/>
              </a:defRPr>
            </a:lvl1pPr>
          </a:lstStyle>
          <a:p>
            <a:r>
              <a:rPr lang="en-US" dirty="0"/>
              <a:t>Master title style</a:t>
            </a:r>
          </a:p>
        </p:txBody>
      </p:sp>
      <p:sp>
        <p:nvSpPr>
          <p:cNvPr id="3" name="Text Placeholder 2"/>
          <p:cNvSpPr>
            <a:spLocks noGrp="1"/>
          </p:cNvSpPr>
          <p:nvPr>
            <p:ph type="body" idx="1"/>
          </p:nvPr>
        </p:nvSpPr>
        <p:spPr>
          <a:xfrm>
            <a:off x="722313" y="3610338"/>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6077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NA Divider 2 (no tagline)">
    <p:spTree>
      <p:nvGrpSpPr>
        <p:cNvPr id="1" name=""/>
        <p:cNvGrpSpPr/>
        <p:nvPr/>
      </p:nvGrpSpPr>
      <p:grpSpPr>
        <a:xfrm>
          <a:off x="0" y="0"/>
          <a:ext cx="0" cy="0"/>
          <a:chOff x="0" y="0"/>
          <a:chExt cx="0" cy="0"/>
        </a:xfrm>
      </p:grpSpPr>
      <p:sp>
        <p:nvSpPr>
          <p:cNvPr id="4" name="Title 3"/>
          <p:cNvSpPr>
            <a:spLocks noGrp="1"/>
          </p:cNvSpPr>
          <p:nvPr>
            <p:ph type="title"/>
          </p:nvPr>
        </p:nvSpPr>
        <p:spPr>
          <a:xfrm>
            <a:off x="457200" y="2270904"/>
            <a:ext cx="8229600" cy="1143000"/>
          </a:xfrm>
          <a:prstGeom prst="rect">
            <a:avLst/>
          </a:prstGeom>
        </p:spPr>
        <p:txBody>
          <a:bodyPr anchor="ctr" anchorCtr="1"/>
          <a:lstStyle>
            <a:lvl1pPr>
              <a:defRPr lang="en-US" sz="4400" b="1" kern="1200" spc="-50" dirty="0" smtClean="0">
                <a:solidFill>
                  <a:schemeClr val="accent1"/>
                </a:solidFill>
                <a:effectLst/>
                <a:latin typeface="Arial"/>
                <a:ea typeface="+mj-ea"/>
                <a:cs typeface="Arial"/>
              </a:defRPr>
            </a:lvl1pPr>
          </a:lstStyle>
          <a:p>
            <a:r>
              <a:rPr lang="en-US" dirty="0"/>
              <a:t>Click to edit Master title style</a:t>
            </a:r>
          </a:p>
        </p:txBody>
      </p:sp>
    </p:spTree>
    <p:extLst>
      <p:ext uri="{BB962C8B-B14F-4D97-AF65-F5344CB8AC3E}">
        <p14:creationId xmlns:p14="http://schemas.microsoft.com/office/powerpoint/2010/main" val="46976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16 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1"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rgbClr val="000000"/>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8229600" cy="33832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37963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31889"/>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kern="1200" spc="-50" dirty="0" smtClean="0">
                <a:solidFill>
                  <a:schemeClr val="bg1"/>
                </a:solidFill>
                <a:effectLst/>
                <a:latin typeface="Arial"/>
                <a:ea typeface="+mj-ea"/>
                <a:cs typeface="Arial"/>
              </a:defRPr>
            </a:lvl1pPr>
          </a:lstStyle>
          <a:p>
            <a:r>
              <a:rPr lang="en-US" dirty="0"/>
              <a:t>Master title style</a:t>
            </a:r>
          </a:p>
        </p:txBody>
      </p:sp>
      <p:sp>
        <p:nvSpPr>
          <p:cNvPr id="3" name="Text Placeholder 2"/>
          <p:cNvSpPr>
            <a:spLocks noGrp="1"/>
          </p:cNvSpPr>
          <p:nvPr>
            <p:ph type="body" idx="1"/>
          </p:nvPr>
        </p:nvSpPr>
        <p:spPr>
          <a:xfrm>
            <a:off x="722313" y="3610338"/>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695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tx1">
                    <a:lumMod val="65000"/>
                    <a:lumOff val="35000"/>
                  </a:schemeClr>
                </a:solidFill>
              </a:defRPr>
            </a:lvl1pPr>
            <a:lvl2pPr marL="3175" indent="0" algn="ctr">
              <a:buNone/>
              <a:defRPr sz="14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kern="1200" spc="-50" dirty="0" smtClean="0">
                <a:solidFill>
                  <a:schemeClr val="bg1">
                    <a:lumMod val="95000"/>
                  </a:schemeClr>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28048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Text Placeholder 2"/>
          <p:cNvSpPr>
            <a:spLocks noGrp="1"/>
          </p:cNvSpPr>
          <p:nvPr>
            <p:ph idx="1"/>
          </p:nvPr>
        </p:nvSpPr>
        <p:spPr>
          <a:xfrm>
            <a:off x="457200" y="1645920"/>
            <a:ext cx="822960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p:cNvSpPr>
            <a:spLocks noGrp="1"/>
          </p:cNvSpPr>
          <p:nvPr>
            <p:ph type="sldNum" sz="quarter" idx="10"/>
          </p:nvPr>
        </p:nvSpPr>
        <p:spPr/>
        <p:txBody>
          <a:bodyPr/>
          <a:lstStyle/>
          <a:p>
            <a:fld id="{6F8BDBBA-9359-AC43-80F5-9256469DF078}" type="slidenum">
              <a:rPr lang="en-US" smtClean="0"/>
              <a:pPr/>
              <a:t>‹#›</a:t>
            </a:fld>
            <a:endParaRPr lang="en-US" dirty="0"/>
          </a:p>
        </p:txBody>
      </p:sp>
    </p:spTree>
    <p:extLst>
      <p:ext uri="{BB962C8B-B14F-4D97-AF65-F5344CB8AC3E}">
        <p14:creationId xmlns:p14="http://schemas.microsoft.com/office/powerpoint/2010/main" val="379315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marL="0" marR="0" indent="0" algn="ctr" defTabSz="914400" rtl="0" eaLnBrk="1" fontAlgn="auto" latinLnBrk="0" hangingPunct="1">
              <a:lnSpc>
                <a:spcPts val="4200"/>
              </a:lnSpc>
              <a:spcBef>
                <a:spcPct val="0"/>
              </a:spcBef>
              <a:spcAft>
                <a:spcPts val="0"/>
              </a:spcAft>
              <a:buClrTx/>
              <a:buSzTx/>
              <a:buFontTx/>
              <a:buNone/>
              <a:tabLst/>
              <a:defRPr lang="en-US" sz="4000" kern="1200" spc="-100" dirty="0" smtClean="0">
                <a:solidFill>
                  <a:schemeClr val="accent1"/>
                </a:solidFill>
                <a:effectLst/>
                <a:latin typeface="Arial"/>
                <a:ea typeface="+mj-ea"/>
                <a:cs typeface="Arial"/>
              </a:defRPr>
            </a:lvl1pPr>
          </a:lstStyle>
          <a:p>
            <a:r>
              <a:rPr lang="en-US" dirty="0"/>
              <a:t>Click to edit Master title style</a:t>
            </a:r>
          </a:p>
        </p:txBody>
      </p:sp>
      <p:sp>
        <p:nvSpPr>
          <p:cNvPr id="3" name="Text Placeholder 2"/>
          <p:cNvSpPr>
            <a:spLocks noGrp="1"/>
          </p:cNvSpPr>
          <p:nvPr>
            <p:ph type="body" idx="1"/>
          </p:nvPr>
        </p:nvSpPr>
        <p:spPr>
          <a:xfrm>
            <a:off x="722313" y="3888157"/>
            <a:ext cx="7772400" cy="1131887"/>
          </a:xfrm>
        </p:spPr>
        <p:txBody>
          <a:bodyPr anchor="t"/>
          <a:lstStyle>
            <a:lvl1pPr marL="0" indent="0" algn="ctr">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F8BDBBA-9359-AC43-80F5-9256469DF078}" type="slidenum">
              <a:rPr lang="en-US" smtClean="0"/>
              <a:pPr/>
              <a:t>‹#›</a:t>
            </a:fld>
            <a:endParaRPr lang="en-US" dirty="0"/>
          </a:p>
        </p:txBody>
      </p:sp>
    </p:spTree>
    <p:extLst>
      <p:ext uri="{BB962C8B-B14F-4D97-AF65-F5344CB8AC3E}">
        <p14:creationId xmlns:p14="http://schemas.microsoft.com/office/powerpoint/2010/main" val="204148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 NO backgroun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45920"/>
            <a:ext cx="4038600" cy="4260259"/>
          </a:xfrm>
        </p:spPr>
        <p:txBody>
          <a:bodyPr/>
          <a:lstStyle>
            <a:lvl1pPr>
              <a:defRPr sz="3000"/>
            </a:lvl1pPr>
            <a:lvl2pPr>
              <a:defRPr sz="2400"/>
            </a:lvl2pPr>
            <a:lvl3pPr>
              <a:defRPr sz="2400"/>
            </a:lvl3pPr>
            <a:lvl4pPr>
              <a:defRPr sz="20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57200" y="1645920"/>
            <a:ext cx="3950208" cy="42605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457200"/>
            <a:ext cx="8229600" cy="1014753"/>
          </a:xfrm>
          <a:prstGeom prst="rect">
            <a:avLst/>
          </a:prstGeom>
        </p:spPr>
        <p:txBody>
          <a:bodyPr vert="horz" lIns="91440" tIns="45720" rIns="91440" bIns="45720" rtlCol="0" anchor="b">
            <a:normAutofit/>
          </a:bodyPr>
          <a:lstStyle>
            <a:lvl1pPr>
              <a:defRPr>
                <a:solidFill>
                  <a:schemeClr val="accent1"/>
                </a:solidFill>
              </a:defRPr>
            </a:lvl1pPr>
          </a:lstStyle>
          <a:p>
            <a:r>
              <a:rPr lang="en-US" dirty="0"/>
              <a:t>Click to edit Master title style</a:t>
            </a:r>
          </a:p>
        </p:txBody>
      </p:sp>
      <p:sp>
        <p:nvSpPr>
          <p:cNvPr id="2" name="Slide Number Placeholder 1"/>
          <p:cNvSpPr>
            <a:spLocks noGrp="1"/>
          </p:cNvSpPr>
          <p:nvPr>
            <p:ph type="sldNum" sz="quarter" idx="14"/>
          </p:nvPr>
        </p:nvSpPr>
        <p:spPr/>
        <p:txBody>
          <a:bodyPr/>
          <a:lstStyle/>
          <a:p>
            <a:fld id="{6F8BDBBA-9359-AC43-80F5-9256469DF078}" type="slidenum">
              <a:rPr lang="en-US" smtClean="0"/>
              <a:pPr/>
              <a:t>‹#›</a:t>
            </a:fld>
            <a:endParaRPr lang="en-US" dirty="0"/>
          </a:p>
        </p:txBody>
      </p:sp>
    </p:spTree>
    <p:extLst>
      <p:ext uri="{BB962C8B-B14F-4D97-AF65-F5344CB8AC3E}">
        <p14:creationId xmlns:p14="http://schemas.microsoft.com/office/powerpoint/2010/main" val="140387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6F8BDBBA-9359-AC43-80F5-9256469DF078}" type="slidenum">
              <a:rPr lang="en-US" smtClean="0"/>
              <a:pPr/>
              <a:t>‹#›</a:t>
            </a:fld>
            <a:endParaRPr lang="en-US" dirty="0"/>
          </a:p>
        </p:txBody>
      </p:sp>
    </p:spTree>
    <p:extLst>
      <p:ext uri="{BB962C8B-B14F-4D97-AF65-F5344CB8AC3E}">
        <p14:creationId xmlns:p14="http://schemas.microsoft.com/office/powerpoint/2010/main" val="7388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 NO backgroun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8BDBBA-9359-AC43-80F5-9256469DF078}" type="slidenum">
              <a:rPr lang="en-US" smtClean="0"/>
              <a:pPr/>
              <a:t>‹#›</a:t>
            </a:fld>
            <a:endParaRPr lang="en-US" dirty="0"/>
          </a:p>
        </p:txBody>
      </p:sp>
    </p:spTree>
    <p:extLst>
      <p:ext uri="{BB962C8B-B14F-4D97-AF65-F5344CB8AC3E}">
        <p14:creationId xmlns:p14="http://schemas.microsoft.com/office/powerpoint/2010/main" val="38537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1679576" y="1019418"/>
            <a:ext cx="5711824" cy="895350"/>
          </a:xfrm>
        </p:spPr>
        <p:txBody>
          <a:bodyPr anchor="b"/>
          <a:lstStyle>
            <a:lvl1pPr marL="0" marR="0" indent="0" algn="ctr" defTabSz="914400" rtl="0" eaLnBrk="1" fontAlgn="auto" latinLnBrk="0" hangingPunct="1">
              <a:lnSpc>
                <a:spcPts val="3000"/>
              </a:lnSpc>
              <a:spcBef>
                <a:spcPct val="0"/>
              </a:spcBef>
              <a:spcAft>
                <a:spcPts val="0"/>
              </a:spcAft>
              <a:buClrTx/>
              <a:buSzTx/>
              <a:buFontTx/>
              <a:buNone/>
              <a:tabLst/>
              <a:defRPr sz="2800" b="1">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508126" y="1914768"/>
            <a:ext cx="6054724" cy="3769275"/>
          </a:xfrm>
          <a:ln w="76200">
            <a:solidFill>
              <a:schemeClr val="bg1"/>
            </a:solidFill>
          </a:ln>
          <a:effectLst/>
        </p:spPr>
        <p:txBody>
          <a:bodyPr anchor="t">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fld id="{6F8BDBBA-9359-AC43-80F5-9256469DF078}" type="slidenum">
              <a:rPr lang="en-US" smtClean="0"/>
              <a:pPr/>
              <a:t>‹#›</a:t>
            </a:fld>
            <a:endParaRPr lang="en-US" dirty="0"/>
          </a:p>
        </p:txBody>
      </p:sp>
    </p:spTree>
    <p:extLst>
      <p:ext uri="{BB962C8B-B14F-4D97-AF65-F5344CB8AC3E}">
        <p14:creationId xmlns:p14="http://schemas.microsoft.com/office/powerpoint/2010/main" val="306332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tx1">
                    <a:lumMod val="65000"/>
                    <a:lumOff val="35000"/>
                  </a:schemeClr>
                </a:solidFill>
              </a:defRPr>
            </a:lvl1pPr>
            <a:lvl2pPr marL="3175" indent="0" algn="ctr">
              <a:buNone/>
              <a:defRPr sz="14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kern="1200" spc="-50" dirty="0" smtClean="0">
                <a:solidFill>
                  <a:schemeClr val="bg1">
                    <a:lumMod val="95000"/>
                  </a:schemeClr>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86776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with Image - NO background">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0" y="1645920"/>
            <a:ext cx="2208212" cy="1570038"/>
          </a:xfrm>
        </p:spPr>
        <p:txBody>
          <a:bodyPr anchor="ctr" anchorCtr="0">
            <a:normAutofit/>
          </a:bodyPr>
          <a:lstStyle>
            <a:lvl1pPr algn="ctr">
              <a:defRPr sz="2000"/>
            </a:lvl1pPr>
          </a:lstStyle>
          <a:p>
            <a:endParaRPr lang="en-US" dirty="0"/>
          </a:p>
        </p:txBody>
      </p:sp>
      <p:sp>
        <p:nvSpPr>
          <p:cNvPr id="7" name="Text Placeholder 2"/>
          <p:cNvSpPr>
            <a:spLocks noGrp="1"/>
          </p:cNvSpPr>
          <p:nvPr>
            <p:ph idx="1"/>
          </p:nvPr>
        </p:nvSpPr>
        <p:spPr>
          <a:xfrm>
            <a:off x="2743012" y="1645920"/>
            <a:ext cx="5943788"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itle 9"/>
          <p:cNvSpPr>
            <a:spLocks noGrp="1"/>
          </p:cNvSpPr>
          <p:nvPr>
            <p:ph type="title"/>
          </p:nvPr>
        </p:nvSpPr>
        <p:spPr/>
        <p:txBody>
          <a:bodyPr/>
          <a:lstStyle/>
          <a:p>
            <a:r>
              <a:rPr lang="en-US" dirty="0"/>
              <a:t>Click to edit Master title style</a:t>
            </a:r>
          </a:p>
        </p:txBody>
      </p:sp>
      <p:sp>
        <p:nvSpPr>
          <p:cNvPr id="2" name="Slide Number Placeholder 1"/>
          <p:cNvSpPr>
            <a:spLocks noGrp="1"/>
          </p:cNvSpPr>
          <p:nvPr>
            <p:ph type="sldNum" sz="quarter" idx="14"/>
          </p:nvPr>
        </p:nvSpPr>
        <p:spPr/>
        <p:txBody>
          <a:bodyPr/>
          <a:lstStyle/>
          <a:p>
            <a:fld id="{6F8BDBBA-9359-AC43-80F5-9256469DF078}" type="slidenum">
              <a:rPr lang="en-US" smtClean="0"/>
              <a:pPr/>
              <a:t>‹#›</a:t>
            </a:fld>
            <a:endParaRPr lang="en-US" dirty="0"/>
          </a:p>
        </p:txBody>
      </p:sp>
    </p:spTree>
    <p:extLst>
      <p:ext uri="{BB962C8B-B14F-4D97-AF65-F5344CB8AC3E}">
        <p14:creationId xmlns:p14="http://schemas.microsoft.com/office/powerpoint/2010/main" val="199007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019 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1"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rgbClr val="000000"/>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8229600" cy="33832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25500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33472"/>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kern="1200" spc="-50" dirty="0" smtClean="0">
                <a:solidFill>
                  <a:schemeClr val="bg1"/>
                </a:solidFill>
                <a:effectLst/>
                <a:latin typeface="Arial"/>
                <a:ea typeface="+mj-ea"/>
                <a:cs typeface="Arial"/>
              </a:defRPr>
            </a:lvl1pPr>
          </a:lstStyle>
          <a:p>
            <a:r>
              <a:rPr lang="en-US" dirty="0"/>
              <a:t>Master title style</a:t>
            </a:r>
          </a:p>
        </p:txBody>
      </p:sp>
      <p:sp>
        <p:nvSpPr>
          <p:cNvPr id="3" name="Text Placeholder 2"/>
          <p:cNvSpPr>
            <a:spLocks noGrp="1"/>
          </p:cNvSpPr>
          <p:nvPr>
            <p:ph type="body" idx="1"/>
          </p:nvPr>
        </p:nvSpPr>
        <p:spPr>
          <a:xfrm>
            <a:off x="722313" y="3611880"/>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06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tx1">
                    <a:lumMod val="65000"/>
                    <a:lumOff val="35000"/>
                  </a:schemeClr>
                </a:solidFill>
              </a:defRPr>
            </a:lvl1pPr>
            <a:lvl2pPr marL="3175" indent="0" algn="ctr">
              <a:buNone/>
              <a:defRPr sz="14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kern="1200" spc="-50" dirty="0" smtClean="0">
                <a:solidFill>
                  <a:schemeClr val="bg1">
                    <a:lumMod val="95000"/>
                  </a:schemeClr>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9867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sp>
        <p:nvSpPr>
          <p:cNvPr id="10" name="Text Placeholder 2"/>
          <p:cNvSpPr>
            <a:spLocks noGrp="1"/>
          </p:cNvSpPr>
          <p:nvPr>
            <p:ph idx="1"/>
          </p:nvPr>
        </p:nvSpPr>
        <p:spPr>
          <a:xfrm>
            <a:off x="2465890" y="1645920"/>
            <a:ext cx="622091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6" name="Text Placeholder 3">
            <a:extLst>
              <a:ext uri="{FF2B5EF4-FFF2-40B4-BE49-F238E27FC236}">
                <a16:creationId xmlns:a16="http://schemas.microsoft.com/office/drawing/2014/main" id="{2AA21DEE-2B04-FE4D-B4DB-7CB667CE5EFF}"/>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4610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65889" y="1371600"/>
            <a:ext cx="6028823" cy="2505075"/>
          </a:xfrm>
          <a:prstGeom prst="rect">
            <a:avLst/>
          </a:prstGeom>
        </p:spPr>
        <p:txBody>
          <a:bodyPr anchor="b"/>
          <a:lstStyle>
            <a:lvl1pPr algn="ctr" defTabSz="914400" rtl="0" eaLnBrk="1" latinLnBrk="0" hangingPunct="1">
              <a:lnSpc>
                <a:spcPts val="4200"/>
              </a:lnSpc>
              <a:spcBef>
                <a:spcPct val="0"/>
              </a:spcBef>
              <a:buNone/>
              <a:defRPr lang="en-US" sz="4000" kern="1200" spc="-100" dirty="0" smtClean="0">
                <a:solidFill>
                  <a:schemeClr val="accent1"/>
                </a:solidFill>
                <a:effectLst/>
                <a:latin typeface="Arial"/>
                <a:ea typeface="+mj-ea"/>
                <a:cs typeface="Arial"/>
              </a:defRPr>
            </a:lvl1pPr>
          </a:lstStyle>
          <a:p>
            <a:r>
              <a:rPr lang="en-US" dirty="0"/>
              <a:t>Click to edit Master title style</a:t>
            </a:r>
          </a:p>
        </p:txBody>
      </p:sp>
      <p:sp>
        <p:nvSpPr>
          <p:cNvPr id="13" name="Text Placeholder 3"/>
          <p:cNvSpPr>
            <a:spLocks noGrp="1"/>
          </p:cNvSpPr>
          <p:nvPr>
            <p:ph type="body" sz="half" idx="2"/>
          </p:nvPr>
        </p:nvSpPr>
        <p:spPr>
          <a:xfrm>
            <a:off x="159408" y="1146266"/>
            <a:ext cx="1916386" cy="4902083"/>
          </a:xfrm>
        </p:spPr>
        <p:txBody>
          <a:bodyPr/>
          <a:lstStyle>
            <a:lvl1pPr marL="0" indent="0">
              <a:buNone/>
              <a:defRPr sz="14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2"/>
          <p:cNvSpPr>
            <a:spLocks noGrp="1"/>
          </p:cNvSpPr>
          <p:nvPr>
            <p:ph type="body" idx="13"/>
          </p:nvPr>
        </p:nvSpPr>
        <p:spPr>
          <a:xfrm>
            <a:off x="2465889" y="3888157"/>
            <a:ext cx="6028824" cy="1131887"/>
          </a:xfrm>
        </p:spPr>
        <p:txBody>
          <a:bodyPr anchor="t"/>
          <a:lstStyle>
            <a:lvl1pPr marL="0" indent="0" algn="ctr">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3375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3"/>
          <p:cNvSpPr>
            <a:spLocks noGrp="1"/>
          </p:cNvSpPr>
          <p:nvPr>
            <p:ph sz="half" idx="14"/>
          </p:nvPr>
        </p:nvSpPr>
        <p:spPr>
          <a:xfrm>
            <a:off x="5705856" y="1645920"/>
            <a:ext cx="2980944" cy="4260259"/>
          </a:xfrm>
        </p:spPr>
        <p:txBody>
          <a:bodyPr/>
          <a:lstStyle>
            <a:lvl1pPr>
              <a:defRPr sz="3000"/>
            </a:lvl1pPr>
            <a:lvl2pPr>
              <a:defRPr sz="2400"/>
            </a:lvl2pPr>
            <a:lvl3pPr>
              <a:defRPr sz="2400"/>
            </a:lvl3pPr>
            <a:lvl4pPr>
              <a:defRPr sz="20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2465890" y="1645920"/>
            <a:ext cx="2980944" cy="42605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7" name="Text Placeholder 3">
            <a:extLst>
              <a:ext uri="{FF2B5EF4-FFF2-40B4-BE49-F238E27FC236}">
                <a16:creationId xmlns:a16="http://schemas.microsoft.com/office/drawing/2014/main" id="{EEE4184D-49BD-BE42-A49B-5453E5EF8E63}"/>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5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1.xml"/><Relationship Id="rId7"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image" Target="../media/image5.png"/><Relationship Id="rId4" Type="http://schemas.openxmlformats.org/officeDocument/2006/relationships/slideLayout" Target="../slideLayouts/slideLayout5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371F55-8D2E-3243-885C-CE90E0E10A8A}"/>
              </a:ext>
            </a:extLst>
          </p:cNvPr>
          <p:cNvPicPr>
            <a:picLocks noChangeAspect="1"/>
          </p:cNvPicPr>
          <p:nvPr userDrawn="1"/>
        </p:nvPicPr>
        <p:blipFill rotWithShape="1">
          <a:blip r:embed="rId4" cstate="hqprint">
            <a:extLst>
              <a:ext uri="{BEBA8EAE-BF5A-486C-A8C5-ECC9F3942E4B}">
                <a14:imgProps xmlns:a14="http://schemas.microsoft.com/office/drawing/2010/main">
                  <a14:imgLayer r:embed="rId5">
                    <a14:imgEffect>
                      <a14:brightnessContrast bright="59000" contrast="42000"/>
                    </a14:imgEffect>
                  </a14:imgLayer>
                </a14:imgProps>
              </a:ext>
              <a:ext uri="{28A0092B-C50C-407E-A947-70E740481C1C}">
                <a14:useLocalDpi xmlns:a14="http://schemas.microsoft.com/office/drawing/2010/main"/>
              </a:ext>
            </a:extLst>
          </a:blip>
          <a:srcRect r="11174"/>
          <a:stretch/>
        </p:blipFill>
        <p:spPr>
          <a:xfrm>
            <a:off x="-5569" y="-21829"/>
            <a:ext cx="9149569" cy="6176962"/>
          </a:xfrm>
          <a:prstGeom prst="rect">
            <a:avLst/>
          </a:prstGeom>
        </p:spPr>
      </p:pic>
      <p:sp>
        <p:nvSpPr>
          <p:cNvPr id="7" name="Rectangle 6">
            <a:extLst>
              <a:ext uri="{FF2B5EF4-FFF2-40B4-BE49-F238E27FC236}">
                <a16:creationId xmlns:a16="http://schemas.microsoft.com/office/drawing/2014/main" id="{5C94ADB9-F319-0B49-B532-C20A73450E9F}"/>
              </a:ext>
            </a:extLst>
          </p:cNvPr>
          <p:cNvSpPr/>
          <p:nvPr userDrawn="1"/>
        </p:nvSpPr>
        <p:spPr>
          <a:xfrm>
            <a:off x="0" y="-21830"/>
            <a:ext cx="9144000" cy="6176963"/>
          </a:xfrm>
          <a:prstGeom prst="rect">
            <a:avLst/>
          </a:prstGeom>
          <a:solidFill>
            <a:srgbClr val="0017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1F5C4D42-BAD3-CF4A-8192-E9E38E66208B}"/>
              </a:ext>
            </a:extLst>
          </p:cNvPr>
          <p:cNvSpPr>
            <a:spLocks noGrp="1"/>
          </p:cNvSpPr>
          <p:nvPr>
            <p:ph type="title"/>
          </p:nvPr>
        </p:nvSpPr>
        <p:spPr>
          <a:xfrm>
            <a:off x="1216152" y="1170432"/>
            <a:ext cx="7102584" cy="157292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4AC200E9-3E39-A64A-9C84-E765DBC456F0}"/>
              </a:ext>
            </a:extLst>
          </p:cNvPr>
          <p:cNvSpPr>
            <a:spLocks noGrp="1"/>
          </p:cNvSpPr>
          <p:nvPr>
            <p:ph type="body" idx="1"/>
          </p:nvPr>
        </p:nvSpPr>
        <p:spPr>
          <a:xfrm>
            <a:off x="1201356" y="2877447"/>
            <a:ext cx="7886700" cy="23485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C9348AC-A6B9-2548-8760-BA6A9FA05CB9}"/>
              </a:ext>
            </a:extLst>
          </p:cNvPr>
          <p:cNvSpPr>
            <a:spLocks noGrp="1"/>
          </p:cNvSpPr>
          <p:nvPr>
            <p:ph type="sldNum" sz="quarter" idx="4"/>
          </p:nvPr>
        </p:nvSpPr>
        <p:spPr>
          <a:xfrm>
            <a:off x="3543300" y="6527332"/>
            <a:ext cx="20574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1FDC586D-5E6E-DC44-9FAA-F0EBA17DBAB9}" type="slidenum">
              <a:rPr kumimoji="0" lang="en-US" sz="10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06DAEE69-299F-B34A-A437-97CD8C1A5938}"/>
              </a:ext>
            </a:extLst>
          </p:cNvPr>
          <p:cNvSpPr/>
          <p:nvPr userDrawn="1"/>
        </p:nvSpPr>
        <p:spPr>
          <a:xfrm rot="16200000">
            <a:off x="-438210" y="2594116"/>
            <a:ext cx="3029347" cy="1308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graphics, font, graphic design, symbol&#10;&#10;Description automatically generated">
            <a:extLst>
              <a:ext uri="{FF2B5EF4-FFF2-40B4-BE49-F238E27FC236}">
                <a16:creationId xmlns:a16="http://schemas.microsoft.com/office/drawing/2014/main" id="{2D502093-C700-DEEA-8E94-81302C2024FF}"/>
              </a:ext>
            </a:extLst>
          </p:cNvPr>
          <p:cNvPicPr>
            <a:picLocks noChangeAspect="1"/>
          </p:cNvPicPr>
          <p:nvPr userDrawn="1"/>
        </p:nvPicPr>
        <p:blipFill>
          <a:blip r:embed="rId6"/>
          <a:stretch>
            <a:fillRect/>
          </a:stretch>
        </p:blipFill>
        <p:spPr>
          <a:xfrm>
            <a:off x="174491" y="6231746"/>
            <a:ext cx="407245" cy="512064"/>
          </a:xfrm>
          <a:prstGeom prst="rect">
            <a:avLst/>
          </a:prstGeom>
        </p:spPr>
      </p:pic>
    </p:spTree>
    <p:extLst>
      <p:ext uri="{BB962C8B-B14F-4D97-AF65-F5344CB8AC3E}">
        <p14:creationId xmlns:p14="http://schemas.microsoft.com/office/powerpoint/2010/main" val="1450484491"/>
      </p:ext>
    </p:extLst>
  </p:cSld>
  <p:clrMap bg1="lt1" tx1="dk1" bg2="lt2" tx2="dk2" accent1="accent1" accent2="accent2" accent3="accent3" accent4="accent4" accent5="accent5" accent6="accent6" hlink="hlink" folHlink="folHlink"/>
  <p:sldLayoutIdLst>
    <p:sldLayoutId id="2147484671" r:id="rId1"/>
    <p:sldLayoutId id="2147484720" r:id="rId2"/>
  </p:sldLayoutIdLst>
  <p:txStyles>
    <p:titleStyle>
      <a:lvl1pPr algn="l" defTabSz="914400" rtl="0" eaLnBrk="1" latinLnBrk="0" hangingPunct="1">
        <a:lnSpc>
          <a:spcPct val="90000"/>
        </a:lnSpc>
        <a:spcBef>
          <a:spcPct val="0"/>
        </a:spcBef>
        <a:buNone/>
        <a:defRPr sz="5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Tx/>
        <a:buFont typeface="Wingdings" pitchFamily="2" charset="2"/>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Tx/>
        <a:buFont typeface="Wingdings"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Tx/>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Tx/>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F945FB4-794C-C04C-B24A-D456B6BB55E6}"/>
              </a:ext>
            </a:extLst>
          </p:cNvPr>
          <p:cNvPicPr>
            <a:picLocks noChangeAspect="1"/>
          </p:cNvPicPr>
          <p:nvPr userDrawn="1"/>
        </p:nvPicPr>
        <p:blipFill rotWithShape="1">
          <a:blip r:embed="rId4" cstate="hqprint">
            <a:grayscl/>
            <a:alphaModFix amt="70000"/>
            <a:extLst>
              <a:ext uri="{28A0092B-C50C-407E-A947-70E740481C1C}">
                <a14:useLocalDpi xmlns:a14="http://schemas.microsoft.com/office/drawing/2010/main"/>
              </a:ext>
            </a:extLst>
          </a:blip>
          <a:srcRect/>
          <a:stretch/>
        </p:blipFill>
        <p:spPr>
          <a:xfrm>
            <a:off x="1" y="1808251"/>
            <a:ext cx="9144000" cy="2250041"/>
          </a:xfrm>
          <a:prstGeom prst="rect">
            <a:avLst/>
          </a:prstGeom>
        </p:spPr>
      </p:pic>
      <p:pic>
        <p:nvPicPr>
          <p:cNvPr id="13" name="Picture 12">
            <a:extLst>
              <a:ext uri="{FF2B5EF4-FFF2-40B4-BE49-F238E27FC236}">
                <a16:creationId xmlns:a16="http://schemas.microsoft.com/office/drawing/2014/main" id="{ECC19421-F87A-3C49-95DD-97A6A8728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515350" y="6209569"/>
            <a:ext cx="402290" cy="509093"/>
          </a:xfrm>
          <a:prstGeom prst="rect">
            <a:avLst/>
          </a:prstGeom>
        </p:spPr>
      </p:pic>
      <p:sp>
        <p:nvSpPr>
          <p:cNvPr id="10" name="Rectangle 9">
            <a:extLst>
              <a:ext uri="{FF2B5EF4-FFF2-40B4-BE49-F238E27FC236}">
                <a16:creationId xmlns:a16="http://schemas.microsoft.com/office/drawing/2014/main" id="{D0C38866-7023-5349-92FF-09A9493CAF0E}"/>
              </a:ext>
            </a:extLst>
          </p:cNvPr>
          <p:cNvSpPr/>
          <p:nvPr userDrawn="1"/>
        </p:nvSpPr>
        <p:spPr>
          <a:xfrm>
            <a:off x="0" y="1808251"/>
            <a:ext cx="9144000" cy="2250042"/>
          </a:xfrm>
          <a:prstGeom prst="rect">
            <a:avLst/>
          </a:prstGeom>
          <a:gradFill flip="none" rotWithShape="1">
            <a:gsLst>
              <a:gs pos="0">
                <a:srgbClr val="E98300"/>
              </a:gs>
              <a:gs pos="100000">
                <a:srgbClr val="E98300">
                  <a:lumMod val="100000"/>
                  <a:alpha val="8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8541E34E-4A54-DD45-9C50-6392DEBD557B}"/>
              </a:ext>
            </a:extLst>
          </p:cNvPr>
          <p:cNvPicPr>
            <a:picLocks noChangeAspect="1"/>
          </p:cNvPicPr>
          <p:nvPr userDrawn="1"/>
        </p:nvPicPr>
        <p:blipFill>
          <a:blip r:embed="rId6">
            <a:duotone>
              <a:prstClr val="black"/>
              <a:schemeClr val="accent3">
                <a:tint val="45000"/>
                <a:satMod val="400000"/>
              </a:schemeClr>
            </a:duotone>
          </a:blip>
          <a:stretch>
            <a:fillRect/>
          </a:stretch>
        </p:blipFill>
        <p:spPr>
          <a:xfrm>
            <a:off x="164578" y="6623685"/>
            <a:ext cx="330200" cy="142875"/>
          </a:xfrm>
          <a:prstGeom prst="rect">
            <a:avLst/>
          </a:prstGeom>
        </p:spPr>
      </p:pic>
    </p:spTree>
    <p:extLst>
      <p:ext uri="{BB962C8B-B14F-4D97-AF65-F5344CB8AC3E}">
        <p14:creationId xmlns:p14="http://schemas.microsoft.com/office/powerpoint/2010/main" val="3139107583"/>
      </p:ext>
    </p:extLst>
  </p:cSld>
  <p:clrMap bg1="lt1" tx1="dk1" bg2="lt2" tx2="dk2" accent1="accent1" accent2="accent2" accent3="accent3" accent4="accent4" accent5="accent5" accent6="accent6" hlink="hlink" folHlink="folHlink"/>
  <p:sldLayoutIdLst>
    <p:sldLayoutId id="2147484898" r:id="rId1"/>
    <p:sldLayoutId id="214748489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5800"/>
        </a:lnSpc>
        <a:spcBef>
          <a:spcPct val="0"/>
        </a:spcBef>
        <a:buNone/>
        <a:defRPr sz="4400" b="1" kern="1200">
          <a:solidFill>
            <a:schemeClr val="bg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82625" indent="-228600"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684213" indent="-225425"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F945FB4-794C-C04C-B24A-D456B6BB55E6}"/>
              </a:ext>
            </a:extLst>
          </p:cNvPr>
          <p:cNvPicPr>
            <a:picLocks noChangeAspect="1"/>
          </p:cNvPicPr>
          <p:nvPr userDrawn="1"/>
        </p:nvPicPr>
        <p:blipFill rotWithShape="1">
          <a:blip r:embed="rId4" cstate="hqprint">
            <a:grayscl/>
            <a:alphaModFix amt="70000"/>
            <a:extLst>
              <a:ext uri="{28A0092B-C50C-407E-A947-70E740481C1C}">
                <a14:useLocalDpi xmlns:a14="http://schemas.microsoft.com/office/drawing/2010/main"/>
              </a:ext>
            </a:extLst>
          </a:blip>
          <a:srcRect/>
          <a:stretch/>
        </p:blipFill>
        <p:spPr>
          <a:xfrm>
            <a:off x="1" y="1808251"/>
            <a:ext cx="9144000" cy="2250041"/>
          </a:xfrm>
          <a:prstGeom prst="rect">
            <a:avLst/>
          </a:prstGeom>
        </p:spPr>
      </p:pic>
      <p:sp>
        <p:nvSpPr>
          <p:cNvPr id="10" name="Rectangle 9">
            <a:extLst>
              <a:ext uri="{FF2B5EF4-FFF2-40B4-BE49-F238E27FC236}">
                <a16:creationId xmlns:a16="http://schemas.microsoft.com/office/drawing/2014/main" id="{D0C38866-7023-5349-92FF-09A9493CAF0E}"/>
              </a:ext>
            </a:extLst>
          </p:cNvPr>
          <p:cNvSpPr/>
          <p:nvPr userDrawn="1"/>
        </p:nvSpPr>
        <p:spPr>
          <a:xfrm>
            <a:off x="0" y="1808251"/>
            <a:ext cx="9144000" cy="2250042"/>
          </a:xfrm>
          <a:prstGeom prst="rect">
            <a:avLst/>
          </a:prstGeom>
          <a:gradFill flip="none" rotWithShape="1">
            <a:gsLst>
              <a:gs pos="0">
                <a:srgbClr val="E98300"/>
              </a:gs>
              <a:gs pos="100000">
                <a:srgbClr val="E98300">
                  <a:lumMod val="100000"/>
                  <a:alpha val="8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8541E34E-4A54-DD45-9C50-6392DEBD557B}"/>
              </a:ext>
            </a:extLst>
          </p:cNvPr>
          <p:cNvPicPr>
            <a:picLocks noChangeAspect="1"/>
          </p:cNvPicPr>
          <p:nvPr userDrawn="1"/>
        </p:nvPicPr>
        <p:blipFill>
          <a:blip r:embed="rId5">
            <a:duotone>
              <a:prstClr val="black"/>
              <a:schemeClr val="accent3">
                <a:tint val="45000"/>
                <a:satMod val="400000"/>
              </a:schemeClr>
            </a:duotone>
          </a:blip>
          <a:stretch>
            <a:fillRect/>
          </a:stretch>
        </p:blipFill>
        <p:spPr>
          <a:xfrm>
            <a:off x="164578" y="6623685"/>
            <a:ext cx="330200" cy="142875"/>
          </a:xfrm>
          <a:prstGeom prst="rect">
            <a:avLst/>
          </a:prstGeom>
        </p:spPr>
      </p:pic>
      <p:pic>
        <p:nvPicPr>
          <p:cNvPr id="2" name="Picture 1" descr="A picture containing graphics, font, graphic design, symbol&#10;&#10;Description automatically generated">
            <a:extLst>
              <a:ext uri="{FF2B5EF4-FFF2-40B4-BE49-F238E27FC236}">
                <a16:creationId xmlns:a16="http://schemas.microsoft.com/office/drawing/2014/main" id="{3F177675-9FD4-02CF-57F0-8DD5AEF879D9}"/>
              </a:ext>
            </a:extLst>
          </p:cNvPr>
          <p:cNvPicPr>
            <a:picLocks noChangeAspect="1"/>
          </p:cNvPicPr>
          <p:nvPr userDrawn="1"/>
        </p:nvPicPr>
        <p:blipFill>
          <a:blip r:embed="rId6"/>
          <a:stretch>
            <a:fillRect/>
          </a:stretch>
        </p:blipFill>
        <p:spPr>
          <a:xfrm>
            <a:off x="8510395" y="6208083"/>
            <a:ext cx="407245" cy="512064"/>
          </a:xfrm>
          <a:prstGeom prst="rect">
            <a:avLst/>
          </a:prstGeom>
        </p:spPr>
      </p:pic>
    </p:spTree>
    <p:extLst>
      <p:ext uri="{BB962C8B-B14F-4D97-AF65-F5344CB8AC3E}">
        <p14:creationId xmlns:p14="http://schemas.microsoft.com/office/powerpoint/2010/main" val="670141001"/>
      </p:ext>
    </p:extLst>
  </p:cSld>
  <p:clrMap bg1="lt1" tx1="dk1" bg2="lt2" tx2="dk2" accent1="accent1" accent2="accent2" accent3="accent3" accent4="accent4" accent5="accent5" accent6="accent6" hlink="hlink" folHlink="folHlink"/>
  <p:sldLayoutIdLst>
    <p:sldLayoutId id="2147484673" r:id="rId1"/>
    <p:sldLayoutId id="214748467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5800"/>
        </a:lnSpc>
        <a:spcBef>
          <a:spcPct val="0"/>
        </a:spcBef>
        <a:buNone/>
        <a:defRPr sz="4400" b="1" kern="1200">
          <a:solidFill>
            <a:schemeClr val="bg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82625" indent="-228600"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684213" indent="-225425"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3491CE-3EFE-164A-B41F-FD9305E25D1F}"/>
              </a:ext>
            </a:extLst>
          </p:cNvPr>
          <p:cNvPicPr>
            <a:picLocks noChangeAspect="1"/>
          </p:cNvPicPr>
          <p:nvPr userDrawn="1"/>
        </p:nvPicPr>
        <p:blipFill rotWithShape="1">
          <a:blip r:embed="rId4" cstate="hqprint">
            <a:grayscl/>
            <a:alphaModFix amt="70000"/>
            <a:extLst>
              <a:ext uri="{28A0092B-C50C-407E-A947-70E740481C1C}">
                <a14:useLocalDpi xmlns:a14="http://schemas.microsoft.com/office/drawing/2010/main"/>
              </a:ext>
            </a:extLst>
          </a:blip>
          <a:srcRect/>
          <a:stretch/>
        </p:blipFill>
        <p:spPr>
          <a:xfrm>
            <a:off x="1" y="1808251"/>
            <a:ext cx="9144000" cy="2250041"/>
          </a:xfrm>
          <a:prstGeom prst="rect">
            <a:avLst/>
          </a:prstGeom>
        </p:spPr>
      </p:pic>
      <p:sp>
        <p:nvSpPr>
          <p:cNvPr id="12" name="Rectangle 11">
            <a:extLst>
              <a:ext uri="{FF2B5EF4-FFF2-40B4-BE49-F238E27FC236}">
                <a16:creationId xmlns:a16="http://schemas.microsoft.com/office/drawing/2014/main" id="{1E6164B0-463B-B641-88B7-0A066C84B644}"/>
              </a:ext>
            </a:extLst>
          </p:cNvPr>
          <p:cNvSpPr/>
          <p:nvPr userDrawn="1"/>
        </p:nvSpPr>
        <p:spPr>
          <a:xfrm>
            <a:off x="0" y="1808251"/>
            <a:ext cx="9144000" cy="2250042"/>
          </a:xfrm>
          <a:prstGeom prst="rect">
            <a:avLst/>
          </a:prstGeom>
          <a:gradFill flip="none" rotWithShape="1">
            <a:gsLst>
              <a:gs pos="0">
                <a:srgbClr val="5A85D7"/>
              </a:gs>
              <a:gs pos="100000">
                <a:srgbClr val="5A85D7">
                  <a:alpha val="7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5EE5A0E-2D49-7B4A-AD19-1872C907B53D}"/>
              </a:ext>
            </a:extLst>
          </p:cNvPr>
          <p:cNvPicPr>
            <a:picLocks noChangeAspect="1"/>
          </p:cNvPicPr>
          <p:nvPr userDrawn="1"/>
        </p:nvPicPr>
        <p:blipFill>
          <a:blip r:embed="rId5">
            <a:duotone>
              <a:prstClr val="black"/>
              <a:schemeClr val="accent3">
                <a:tint val="45000"/>
                <a:satMod val="400000"/>
              </a:schemeClr>
            </a:duotone>
          </a:blip>
          <a:stretch>
            <a:fillRect/>
          </a:stretch>
        </p:blipFill>
        <p:spPr>
          <a:xfrm>
            <a:off x="164578" y="6623685"/>
            <a:ext cx="330200" cy="142875"/>
          </a:xfrm>
          <a:prstGeom prst="rect">
            <a:avLst/>
          </a:prstGeom>
        </p:spPr>
      </p:pic>
      <p:pic>
        <p:nvPicPr>
          <p:cNvPr id="2" name="Picture 1" descr="A picture containing graphics, font, graphic design, symbol&#10;&#10;Description automatically generated">
            <a:extLst>
              <a:ext uri="{FF2B5EF4-FFF2-40B4-BE49-F238E27FC236}">
                <a16:creationId xmlns:a16="http://schemas.microsoft.com/office/drawing/2014/main" id="{4AE62F3F-C196-F15D-4270-4E8A2BD93EEB}"/>
              </a:ext>
            </a:extLst>
          </p:cNvPr>
          <p:cNvPicPr>
            <a:picLocks noChangeAspect="1"/>
          </p:cNvPicPr>
          <p:nvPr userDrawn="1"/>
        </p:nvPicPr>
        <p:blipFill>
          <a:blip r:embed="rId6"/>
          <a:stretch>
            <a:fillRect/>
          </a:stretch>
        </p:blipFill>
        <p:spPr>
          <a:xfrm>
            <a:off x="8510395" y="6208083"/>
            <a:ext cx="407245" cy="512064"/>
          </a:xfrm>
          <a:prstGeom prst="rect">
            <a:avLst/>
          </a:prstGeom>
        </p:spPr>
      </p:pic>
    </p:spTree>
    <p:extLst>
      <p:ext uri="{BB962C8B-B14F-4D97-AF65-F5344CB8AC3E}">
        <p14:creationId xmlns:p14="http://schemas.microsoft.com/office/powerpoint/2010/main" val="515095969"/>
      </p:ext>
    </p:extLst>
  </p:cSld>
  <p:clrMap bg1="lt1" tx1="dk1" bg2="lt2" tx2="dk2" accent1="accent1" accent2="accent2" accent3="accent3" accent4="accent4" accent5="accent5" accent6="accent6" hlink="hlink" folHlink="folHlink"/>
  <p:sldLayoutIdLst>
    <p:sldLayoutId id="2147484676" r:id="rId1"/>
    <p:sldLayoutId id="214748467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5800"/>
        </a:lnSpc>
        <a:spcBef>
          <a:spcPct val="0"/>
        </a:spcBef>
        <a:buNone/>
        <a:defRPr sz="4400" b="1" kern="1200">
          <a:solidFill>
            <a:schemeClr val="bg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82625" indent="-228600"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684213" indent="-225425"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65890" y="1645920"/>
            <a:ext cx="622091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grpSp>
        <p:nvGrpSpPr>
          <p:cNvPr id="4" name="Group 3">
            <a:extLst>
              <a:ext uri="{FF2B5EF4-FFF2-40B4-BE49-F238E27FC236}">
                <a16:creationId xmlns:a16="http://schemas.microsoft.com/office/drawing/2014/main" id="{AEFC6396-46C8-E74F-AF11-F14D8E1D87D8}"/>
              </a:ext>
            </a:extLst>
          </p:cNvPr>
          <p:cNvGrpSpPr/>
          <p:nvPr userDrawn="1"/>
        </p:nvGrpSpPr>
        <p:grpSpPr>
          <a:xfrm>
            <a:off x="0" y="0"/>
            <a:ext cx="2011680" cy="6858000"/>
            <a:chOff x="0" y="0"/>
            <a:chExt cx="2011680" cy="6858000"/>
          </a:xfrm>
        </p:grpSpPr>
        <p:sp>
          <p:nvSpPr>
            <p:cNvPr id="5" name="Rectangle 4">
              <a:extLst>
                <a:ext uri="{FF2B5EF4-FFF2-40B4-BE49-F238E27FC236}">
                  <a16:creationId xmlns:a16="http://schemas.microsoft.com/office/drawing/2014/main" id="{DBD81479-C4BA-0746-8CBC-5EC6799DA929}"/>
                </a:ext>
              </a:extLst>
            </p:cNvPr>
            <p:cNvSpPr/>
            <p:nvPr userDrawn="1"/>
          </p:nvSpPr>
          <p:spPr>
            <a:xfrm>
              <a:off x="0" y="0"/>
              <a:ext cx="2011680" cy="685800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6C570DB4-625D-F645-9015-24F0BEFB665F}"/>
                </a:ext>
              </a:extLst>
            </p:cNvPr>
            <p:cNvGrpSpPr/>
            <p:nvPr userDrawn="1"/>
          </p:nvGrpSpPr>
          <p:grpSpPr>
            <a:xfrm>
              <a:off x="213336" y="0"/>
              <a:ext cx="1585008" cy="743415"/>
              <a:chOff x="341972" y="0"/>
              <a:chExt cx="1585008" cy="743415"/>
            </a:xfrm>
          </p:grpSpPr>
          <p:sp>
            <p:nvSpPr>
              <p:cNvPr id="8" name="Rectangle 7">
                <a:extLst>
                  <a:ext uri="{FF2B5EF4-FFF2-40B4-BE49-F238E27FC236}">
                    <a16:creationId xmlns:a16="http://schemas.microsoft.com/office/drawing/2014/main" id="{E0D82BC3-48FC-DA4B-B873-3B07B042FD49}"/>
                  </a:ext>
                </a:extLst>
              </p:cNvPr>
              <p:cNvSpPr/>
              <p:nvPr userDrawn="1"/>
            </p:nvSpPr>
            <p:spPr>
              <a:xfrm>
                <a:off x="341972" y="0"/>
                <a:ext cx="483219" cy="743415"/>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F241DB59-7FA5-2740-BC00-A2CE60944442}"/>
                  </a:ext>
                </a:extLst>
              </p:cNvPr>
              <p:cNvSpPr/>
              <p:nvPr userDrawn="1"/>
            </p:nvSpPr>
            <p:spPr>
              <a:xfrm>
                <a:off x="892867" y="0"/>
                <a:ext cx="483219" cy="449766"/>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67CD2D17-4DFD-2C46-B3F7-19B20D89A72A}"/>
                  </a:ext>
                </a:extLst>
              </p:cNvPr>
              <p:cNvSpPr/>
              <p:nvPr userDrawn="1"/>
            </p:nvSpPr>
            <p:spPr>
              <a:xfrm>
                <a:off x="1443761" y="0"/>
                <a:ext cx="483219" cy="174171"/>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sp>
        <p:nvSpPr>
          <p:cNvPr id="11" name="Rectangle 10">
            <a:extLst>
              <a:ext uri="{FF2B5EF4-FFF2-40B4-BE49-F238E27FC236}">
                <a16:creationId xmlns:a16="http://schemas.microsoft.com/office/drawing/2014/main" id="{EA9CAC7E-3B89-5F47-8549-1D59632ED68C}"/>
              </a:ext>
            </a:extLst>
          </p:cNvPr>
          <p:cNvSpPr/>
          <p:nvPr userDrawn="1"/>
        </p:nvSpPr>
        <p:spPr>
          <a:xfrm>
            <a:off x="0" y="6529413"/>
            <a:ext cx="2011680" cy="1923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white"/>
                </a:solidFill>
                <a:effectLst/>
                <a:uLnTx/>
                <a:uFillTx/>
                <a:latin typeface="Arial"/>
                <a:ea typeface="+mn-ea"/>
                <a:cs typeface="+mn-cs"/>
              </a:rPr>
              <a:t>© PRC</a:t>
            </a:r>
          </a:p>
        </p:txBody>
      </p:sp>
    </p:spTree>
    <p:extLst>
      <p:ext uri="{BB962C8B-B14F-4D97-AF65-F5344CB8AC3E}">
        <p14:creationId xmlns:p14="http://schemas.microsoft.com/office/powerpoint/2010/main" val="2827889387"/>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4000"/>
        </a:lnSpc>
        <a:spcBef>
          <a:spcPct val="0"/>
        </a:spcBef>
        <a:buNone/>
        <a:defRPr sz="4000" b="1" kern="1200" spc="-100">
          <a:solidFill>
            <a:srgbClr val="5A85D7"/>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27063" indent="-173038"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800100" indent="-109538"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DC5BE6-18A7-46F5-8E20-ADB3BA7AA871}"/>
              </a:ext>
            </a:extLst>
          </p:cNvPr>
          <p:cNvSpPr/>
          <p:nvPr userDrawn="1"/>
        </p:nvSpPr>
        <p:spPr>
          <a:xfrm>
            <a:off x="0" y="1"/>
            <a:ext cx="87682" cy="13214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FAFFD12-7899-4C40-B650-7E55D7428430}"/>
              </a:ext>
            </a:extLst>
          </p:cNvPr>
          <p:cNvSpPr/>
          <p:nvPr userDrawn="1"/>
        </p:nvSpPr>
        <p:spPr>
          <a:xfrm>
            <a:off x="6081386" y="6766560"/>
            <a:ext cx="3062614" cy="914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D4407E7C-82B2-44C1-BA8B-9898024FE21E}"/>
              </a:ext>
            </a:extLst>
          </p:cNvPr>
          <p:cNvPicPr>
            <a:picLocks noChangeAspect="1"/>
          </p:cNvPicPr>
          <p:nvPr userDrawn="1"/>
        </p:nvPicPr>
        <p:blipFill>
          <a:blip r:embed="rId19"/>
          <a:stretch>
            <a:fillRect/>
          </a:stretch>
        </p:blipFill>
        <p:spPr>
          <a:xfrm>
            <a:off x="164578" y="6623685"/>
            <a:ext cx="330200" cy="142875"/>
          </a:xfrm>
          <a:prstGeom prst="rect">
            <a:avLst/>
          </a:prstGeom>
        </p:spPr>
      </p:pic>
      <p:sp>
        <p:nvSpPr>
          <p:cNvPr id="15" name="Text Placeholder 4">
            <a:extLst>
              <a:ext uri="{FF2B5EF4-FFF2-40B4-BE49-F238E27FC236}">
                <a16:creationId xmlns:a16="http://schemas.microsoft.com/office/drawing/2014/main" id="{5BF6155A-09BD-4E6C-927A-837D4F8B23A8}"/>
              </a:ext>
            </a:extLst>
          </p:cNvPr>
          <p:cNvSpPr txBox="1">
            <a:spLocks/>
          </p:cNvSpPr>
          <p:nvPr userDrawn="1"/>
        </p:nvSpPr>
        <p:spPr>
          <a:xfrm>
            <a:off x="4676775" y="107950"/>
            <a:ext cx="4362537" cy="349250"/>
          </a:xfrm>
          <a:prstGeom prst="rect">
            <a:avLst/>
          </a:prstGeom>
        </p:spPr>
        <p:txBody>
          <a:bodyPr anchor="ctr" anchorCtr="0">
            <a:no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200" b="1" kern="1200">
                <a:solidFill>
                  <a:srgbClr val="FFFFFF"/>
                </a:solidFill>
                <a:latin typeface="Arial"/>
                <a:ea typeface="+mn-ea"/>
                <a:cs typeface="Arial"/>
              </a:defRPr>
            </a:lvl1pPr>
            <a:lvl2pPr marL="1588" indent="0" algn="l" defTabSz="457200" rtl="0" eaLnBrk="1" latinLnBrk="0" hangingPunct="1">
              <a:lnSpc>
                <a:spcPct val="90000"/>
              </a:lnSpc>
              <a:spcBef>
                <a:spcPct val="20000"/>
              </a:spcBef>
              <a:buFont typeface="Arial"/>
              <a:buNone/>
              <a:defRPr sz="9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1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1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CC6600"/>
                </a:solidFill>
                <a:effectLst/>
                <a:uLnTx/>
                <a:uFillTx/>
                <a:latin typeface="Arial"/>
                <a:ea typeface="+mn-ea"/>
                <a:cs typeface="Arial"/>
              </a:rPr>
              <a:t>PRC COMMUNITY HEALTH NEEDS ASSESSMENT</a:t>
            </a:r>
          </a:p>
        </p:txBody>
      </p:sp>
    </p:spTree>
    <p:extLst>
      <p:ext uri="{BB962C8B-B14F-4D97-AF65-F5344CB8AC3E}">
        <p14:creationId xmlns:p14="http://schemas.microsoft.com/office/powerpoint/2010/main" val="3411562327"/>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855" r:id="rId3"/>
    <p:sldLayoutId id="2147484856" r:id="rId4"/>
    <p:sldLayoutId id="2147484734" r:id="rId5"/>
    <p:sldLayoutId id="2147484733" r:id="rId6"/>
    <p:sldLayoutId id="2147484735" r:id="rId7"/>
    <p:sldLayoutId id="2147484736" r:id="rId8"/>
    <p:sldLayoutId id="2147484857" r:id="rId9"/>
    <p:sldLayoutId id="2147484858" r:id="rId10"/>
    <p:sldLayoutId id="2147484743" r:id="rId11"/>
    <p:sldLayoutId id="2147484730" r:id="rId12"/>
    <p:sldLayoutId id="2147484731" r:id="rId13"/>
    <p:sldLayoutId id="2147484732" r:id="rId14"/>
    <p:sldLayoutId id="2147484740" r:id="rId15"/>
    <p:sldLayoutId id="2147484741" r:id="rId16"/>
    <p:sldLayoutId id="214748474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014753"/>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457200" y="1645920"/>
            <a:ext cx="822960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Rectangle 3">
            <a:extLst>
              <a:ext uri="{FF2B5EF4-FFF2-40B4-BE49-F238E27FC236}">
                <a16:creationId xmlns:a16="http://schemas.microsoft.com/office/drawing/2014/main" id="{0A0D7E21-E934-ED44-9F31-2AC0BF15C96C}"/>
              </a:ext>
            </a:extLst>
          </p:cNvPr>
          <p:cNvSpPr/>
          <p:nvPr userDrawn="1"/>
        </p:nvSpPr>
        <p:spPr>
          <a:xfrm>
            <a:off x="0" y="1"/>
            <a:ext cx="87682" cy="13214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21229646-8D5E-A240-B576-A3FE8DD23CD2}"/>
              </a:ext>
            </a:extLst>
          </p:cNvPr>
          <p:cNvSpPr/>
          <p:nvPr userDrawn="1"/>
        </p:nvSpPr>
        <p:spPr>
          <a:xfrm>
            <a:off x="6081386" y="6766560"/>
            <a:ext cx="3062614" cy="914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D7AFA20C-0E1F-8A43-8DA9-C4FB956528BD}"/>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8680537" y="6230154"/>
            <a:ext cx="358775" cy="454025"/>
          </a:xfrm>
          <a:prstGeom prst="rect">
            <a:avLst/>
          </a:prstGeom>
        </p:spPr>
      </p:pic>
      <p:pic>
        <p:nvPicPr>
          <p:cNvPr id="11" name="Picture 10">
            <a:extLst>
              <a:ext uri="{FF2B5EF4-FFF2-40B4-BE49-F238E27FC236}">
                <a16:creationId xmlns:a16="http://schemas.microsoft.com/office/drawing/2014/main" id="{40F65AD5-7B97-BE46-A537-360860C2110A}"/>
              </a:ext>
            </a:extLst>
          </p:cNvPr>
          <p:cNvPicPr>
            <a:picLocks noChangeAspect="1"/>
          </p:cNvPicPr>
          <p:nvPr userDrawn="1"/>
        </p:nvPicPr>
        <p:blipFill>
          <a:blip r:embed="rId9"/>
          <a:stretch>
            <a:fillRect/>
          </a:stretch>
        </p:blipFill>
        <p:spPr>
          <a:xfrm>
            <a:off x="164578" y="6623685"/>
            <a:ext cx="330200" cy="142875"/>
          </a:xfrm>
          <a:prstGeom prst="rect">
            <a:avLst/>
          </a:prstGeom>
        </p:spPr>
      </p:pic>
    </p:spTree>
    <p:extLst>
      <p:ext uri="{BB962C8B-B14F-4D97-AF65-F5344CB8AC3E}">
        <p14:creationId xmlns:p14="http://schemas.microsoft.com/office/powerpoint/2010/main" val="829097302"/>
      </p:ext>
    </p:extLst>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4000"/>
        </a:lnSpc>
        <a:spcBef>
          <a:spcPts val="0"/>
        </a:spcBef>
        <a:buNone/>
        <a:defRPr sz="4000" b="1" kern="1200" spc="-100">
          <a:solidFill>
            <a:schemeClr val="accent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27063" indent="-173038"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800100" indent="-115888"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DC5BE6-18A7-46F5-8E20-ADB3BA7AA871}"/>
              </a:ext>
            </a:extLst>
          </p:cNvPr>
          <p:cNvSpPr/>
          <p:nvPr userDrawn="1"/>
        </p:nvSpPr>
        <p:spPr>
          <a:xfrm>
            <a:off x="0" y="1"/>
            <a:ext cx="87682" cy="13214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FAFFD12-7899-4C40-B650-7E55D7428430}"/>
              </a:ext>
            </a:extLst>
          </p:cNvPr>
          <p:cNvSpPr/>
          <p:nvPr userDrawn="1"/>
        </p:nvSpPr>
        <p:spPr>
          <a:xfrm>
            <a:off x="6081386" y="6766560"/>
            <a:ext cx="3062614" cy="914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D4407E7C-82B2-44C1-BA8B-9898024FE21E}"/>
              </a:ext>
            </a:extLst>
          </p:cNvPr>
          <p:cNvPicPr>
            <a:picLocks noChangeAspect="1"/>
          </p:cNvPicPr>
          <p:nvPr userDrawn="1"/>
        </p:nvPicPr>
        <p:blipFill>
          <a:blip r:embed="rId19"/>
          <a:stretch>
            <a:fillRect/>
          </a:stretch>
        </p:blipFill>
        <p:spPr>
          <a:xfrm>
            <a:off x="164578" y="6623685"/>
            <a:ext cx="330200" cy="142875"/>
          </a:xfrm>
          <a:prstGeom prst="rect">
            <a:avLst/>
          </a:prstGeom>
        </p:spPr>
      </p:pic>
      <p:sp>
        <p:nvSpPr>
          <p:cNvPr id="15" name="Text Placeholder 4">
            <a:extLst>
              <a:ext uri="{FF2B5EF4-FFF2-40B4-BE49-F238E27FC236}">
                <a16:creationId xmlns:a16="http://schemas.microsoft.com/office/drawing/2014/main" id="{5BF6155A-09BD-4E6C-927A-837D4F8B23A8}"/>
              </a:ext>
            </a:extLst>
          </p:cNvPr>
          <p:cNvSpPr txBox="1">
            <a:spLocks/>
          </p:cNvSpPr>
          <p:nvPr userDrawn="1"/>
        </p:nvSpPr>
        <p:spPr>
          <a:xfrm>
            <a:off x="4676775" y="107950"/>
            <a:ext cx="4362537" cy="349250"/>
          </a:xfrm>
          <a:prstGeom prst="rect">
            <a:avLst/>
          </a:prstGeom>
        </p:spPr>
        <p:txBody>
          <a:bodyPr anchor="ctr" anchorCtr="0">
            <a:no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200" b="1" kern="1200">
                <a:solidFill>
                  <a:srgbClr val="FFFFFF"/>
                </a:solidFill>
                <a:latin typeface="Arial"/>
                <a:ea typeface="+mn-ea"/>
                <a:cs typeface="Arial"/>
              </a:defRPr>
            </a:lvl1pPr>
            <a:lvl2pPr marL="1588" indent="0" algn="l" defTabSz="457200" rtl="0" eaLnBrk="1" latinLnBrk="0" hangingPunct="1">
              <a:lnSpc>
                <a:spcPct val="90000"/>
              </a:lnSpc>
              <a:spcBef>
                <a:spcPct val="20000"/>
              </a:spcBef>
              <a:buFont typeface="Arial"/>
              <a:buNone/>
              <a:defRPr sz="9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1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1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CC6600"/>
                </a:solidFill>
                <a:effectLst/>
                <a:uLnTx/>
                <a:uFillTx/>
                <a:latin typeface="Arial"/>
                <a:ea typeface="+mn-ea"/>
                <a:cs typeface="Arial"/>
              </a:rPr>
              <a:t>PRC COMMUNITY HEALTH NEEDS ASSESSMENT</a:t>
            </a:r>
          </a:p>
        </p:txBody>
      </p:sp>
    </p:spTree>
    <p:extLst>
      <p:ext uri="{BB962C8B-B14F-4D97-AF65-F5344CB8AC3E}">
        <p14:creationId xmlns:p14="http://schemas.microsoft.com/office/powerpoint/2010/main" val="3472056834"/>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 id="2147484880" r:id="rId13"/>
    <p:sldLayoutId id="2147484881" r:id="rId14"/>
    <p:sldLayoutId id="2147484882" r:id="rId15"/>
    <p:sldLayoutId id="2147484883" r:id="rId16"/>
    <p:sldLayoutId id="214748488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3491CE-3EFE-164A-B41F-FD9305E25D1F}"/>
              </a:ext>
            </a:extLst>
          </p:cNvPr>
          <p:cNvPicPr>
            <a:picLocks noChangeAspect="1"/>
          </p:cNvPicPr>
          <p:nvPr userDrawn="1"/>
        </p:nvPicPr>
        <p:blipFill rotWithShape="1">
          <a:blip r:embed="rId4" cstate="hqprint">
            <a:grayscl/>
            <a:alphaModFix amt="70000"/>
            <a:extLst>
              <a:ext uri="{28A0092B-C50C-407E-A947-70E740481C1C}">
                <a14:useLocalDpi xmlns:a14="http://schemas.microsoft.com/office/drawing/2010/main"/>
              </a:ext>
            </a:extLst>
          </a:blip>
          <a:srcRect/>
          <a:stretch/>
        </p:blipFill>
        <p:spPr>
          <a:xfrm>
            <a:off x="1" y="1808251"/>
            <a:ext cx="9144000" cy="2250041"/>
          </a:xfrm>
          <a:prstGeom prst="rect">
            <a:avLst/>
          </a:prstGeom>
        </p:spPr>
      </p:pic>
      <p:pic>
        <p:nvPicPr>
          <p:cNvPr id="11" name="Picture 10">
            <a:extLst>
              <a:ext uri="{FF2B5EF4-FFF2-40B4-BE49-F238E27FC236}">
                <a16:creationId xmlns:a16="http://schemas.microsoft.com/office/drawing/2014/main" id="{AB857DE1-29BA-814A-BCCC-9A896DEBEFD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515350" y="6209569"/>
            <a:ext cx="402290" cy="509093"/>
          </a:xfrm>
          <a:prstGeom prst="rect">
            <a:avLst/>
          </a:prstGeom>
        </p:spPr>
      </p:pic>
      <p:sp>
        <p:nvSpPr>
          <p:cNvPr id="12" name="Rectangle 11">
            <a:extLst>
              <a:ext uri="{FF2B5EF4-FFF2-40B4-BE49-F238E27FC236}">
                <a16:creationId xmlns:a16="http://schemas.microsoft.com/office/drawing/2014/main" id="{1E6164B0-463B-B641-88B7-0A066C84B644}"/>
              </a:ext>
            </a:extLst>
          </p:cNvPr>
          <p:cNvSpPr/>
          <p:nvPr userDrawn="1"/>
        </p:nvSpPr>
        <p:spPr>
          <a:xfrm>
            <a:off x="0" y="1808251"/>
            <a:ext cx="9144000" cy="2250042"/>
          </a:xfrm>
          <a:prstGeom prst="rect">
            <a:avLst/>
          </a:prstGeom>
          <a:gradFill flip="none" rotWithShape="1">
            <a:gsLst>
              <a:gs pos="0">
                <a:srgbClr val="5A85D7"/>
              </a:gs>
              <a:gs pos="100000">
                <a:srgbClr val="5A85D7">
                  <a:alpha val="7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5EE5A0E-2D49-7B4A-AD19-1872C907B53D}"/>
              </a:ext>
            </a:extLst>
          </p:cNvPr>
          <p:cNvPicPr>
            <a:picLocks noChangeAspect="1"/>
          </p:cNvPicPr>
          <p:nvPr userDrawn="1"/>
        </p:nvPicPr>
        <p:blipFill>
          <a:blip r:embed="rId6">
            <a:duotone>
              <a:prstClr val="black"/>
              <a:schemeClr val="accent3">
                <a:tint val="45000"/>
                <a:satMod val="400000"/>
              </a:schemeClr>
            </a:duotone>
          </a:blip>
          <a:stretch>
            <a:fillRect/>
          </a:stretch>
        </p:blipFill>
        <p:spPr>
          <a:xfrm>
            <a:off x="164578" y="6623685"/>
            <a:ext cx="330200" cy="142875"/>
          </a:xfrm>
          <a:prstGeom prst="rect">
            <a:avLst/>
          </a:prstGeom>
        </p:spPr>
      </p:pic>
    </p:spTree>
    <p:extLst>
      <p:ext uri="{BB962C8B-B14F-4D97-AF65-F5344CB8AC3E}">
        <p14:creationId xmlns:p14="http://schemas.microsoft.com/office/powerpoint/2010/main" val="3769538360"/>
      </p:ext>
    </p:extLst>
  </p:cSld>
  <p:clrMap bg1="lt1" tx1="dk1" bg2="lt2" tx2="dk2" accent1="accent1" accent2="accent2" accent3="accent3" accent4="accent4" accent5="accent5" accent6="accent6" hlink="hlink" folHlink="folHlink"/>
  <p:sldLayoutIdLst>
    <p:sldLayoutId id="2147484886" r:id="rId1"/>
    <p:sldLayoutId id="214748488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5800"/>
        </a:lnSpc>
        <a:spcBef>
          <a:spcPct val="0"/>
        </a:spcBef>
        <a:buNone/>
        <a:defRPr sz="4400" b="1" kern="1200">
          <a:solidFill>
            <a:schemeClr val="bg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82625" indent="-228600"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684213" indent="-225425"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014753"/>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457200" y="1645920"/>
            <a:ext cx="822960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Slide Number Placeholder 9"/>
          <p:cNvSpPr>
            <a:spLocks noGrp="1"/>
          </p:cNvSpPr>
          <p:nvPr>
            <p:ph type="sldNum" sz="quarter" idx="4"/>
          </p:nvPr>
        </p:nvSpPr>
        <p:spPr>
          <a:xfrm>
            <a:off x="4351006" y="6583679"/>
            <a:ext cx="451937" cy="301752"/>
          </a:xfrm>
          <a:prstGeom prst="rect">
            <a:avLst/>
          </a:prstGeom>
        </p:spPr>
        <p:txBody>
          <a:bodyPr vert="horz" lIns="91440" tIns="45720" rIns="91440" bIns="45720" rtlCol="0" anchor="ctr"/>
          <a:lstStyle>
            <a:lvl1pPr algn="ctr">
              <a:defRPr sz="1000">
                <a:solidFill>
                  <a:srgbClr val="5A85D7"/>
                </a:solidFill>
              </a:defRPr>
            </a:lvl1pPr>
          </a:lstStyle>
          <a:p>
            <a:fld id="{6F8BDBBA-9359-AC43-80F5-9256469DF078}" type="slidenum">
              <a:rPr lang="en-US" smtClean="0"/>
              <a:pPr/>
              <a:t>‹#›</a:t>
            </a:fld>
            <a:endParaRPr lang="en-US" dirty="0"/>
          </a:p>
        </p:txBody>
      </p:sp>
      <p:sp>
        <p:nvSpPr>
          <p:cNvPr id="5" name="Rectangle 4">
            <a:extLst>
              <a:ext uri="{FF2B5EF4-FFF2-40B4-BE49-F238E27FC236}">
                <a16:creationId xmlns:a16="http://schemas.microsoft.com/office/drawing/2014/main" id="{746DBC73-237C-B54D-8A97-B41521421268}"/>
              </a:ext>
            </a:extLst>
          </p:cNvPr>
          <p:cNvSpPr/>
          <p:nvPr userDrawn="1"/>
        </p:nvSpPr>
        <p:spPr>
          <a:xfrm>
            <a:off x="0" y="1"/>
            <a:ext cx="87682" cy="13214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2E3AB6-1389-2B4B-9113-30E0177AD0C6}"/>
              </a:ext>
            </a:extLst>
          </p:cNvPr>
          <p:cNvSpPr/>
          <p:nvPr userDrawn="1"/>
        </p:nvSpPr>
        <p:spPr>
          <a:xfrm>
            <a:off x="6081386" y="6766560"/>
            <a:ext cx="3062614" cy="914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A2F4FE-6738-CB4F-A633-B9ED88A07364}"/>
              </a:ext>
            </a:extLst>
          </p:cNvPr>
          <p:cNvPicPr>
            <a:picLocks noChangeAspect="1"/>
          </p:cNvPicPr>
          <p:nvPr userDrawn="1"/>
        </p:nvPicPr>
        <p:blipFill>
          <a:blip r:embed="rId10"/>
          <a:stretch>
            <a:fillRect/>
          </a:stretch>
        </p:blipFill>
        <p:spPr>
          <a:xfrm>
            <a:off x="164578" y="6623685"/>
            <a:ext cx="330200" cy="142875"/>
          </a:xfrm>
          <a:prstGeom prst="rect">
            <a:avLst/>
          </a:prstGeom>
        </p:spPr>
      </p:pic>
    </p:spTree>
    <p:extLst>
      <p:ext uri="{BB962C8B-B14F-4D97-AF65-F5344CB8AC3E}">
        <p14:creationId xmlns:p14="http://schemas.microsoft.com/office/powerpoint/2010/main" val="3265242594"/>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4000"/>
        </a:lnSpc>
        <a:spcBef>
          <a:spcPts val="0"/>
        </a:spcBef>
        <a:buNone/>
        <a:defRPr sz="4000" b="1" kern="1200" spc="-100">
          <a:solidFill>
            <a:schemeClr val="accent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27063" indent="-173038"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800100" indent="-115888"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chart" Target="../charts/chart2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chart" Target="../charts/char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chart" Target="../charts/chart34.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chart" Target="../charts/char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chart" Target="../charts/chart39.xml"/><Relationship Id="rId4" Type="http://schemas.openxmlformats.org/officeDocument/2006/relationships/chart" Target="../charts/chart38.xml"/></Relationships>
</file>

<file path=ppt/slides/_rels/slide3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chart" Target="../charts/chart45.xml"/></Relationships>
</file>

<file path=ppt/slides/_rels/slide4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chart" Target="../charts/chart47.xml"/></Relationships>
</file>

<file path=ppt/slides/_rels/slide4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chart" Target="../charts/char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6.xml"/><Relationship Id="rId1" Type="http://schemas.openxmlformats.org/officeDocument/2006/relationships/slideLayout" Target="../slideLayouts/slideLayout17.xml"/><Relationship Id="rId5" Type="http://schemas.openxmlformats.org/officeDocument/2006/relationships/chart" Target="../charts/chart52.xml"/><Relationship Id="rId4" Type="http://schemas.openxmlformats.org/officeDocument/2006/relationships/chart" Target="../charts/chart51.xml"/></Relationships>
</file>

<file path=ppt/slides/_rels/slide4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chart" Target="../charts/char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chart" Target="../charts/chart58.xml"/></Relationships>
</file>

<file path=ppt/slides/_rels/slide5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chart" Target="../charts/chart60.xml"/></Relationships>
</file>

<file path=ppt/slides/_rels/slide5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chart" Target="../charts/char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chart" Target="../charts/chart6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8.xml"/><Relationship Id="rId1" Type="http://schemas.openxmlformats.org/officeDocument/2006/relationships/slideLayout" Target="../slideLayouts/slideLayout16.xml"/><Relationship Id="rId4" Type="http://schemas.openxmlformats.org/officeDocument/2006/relationships/chart" Target="../charts/chart68.xml"/></Relationships>
</file>

<file path=ppt/slides/_rels/slide5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9.xml"/><Relationship Id="rId1" Type="http://schemas.openxmlformats.org/officeDocument/2006/relationships/slideLayout" Target="../slideLayouts/slideLayout16.xml"/><Relationship Id="rId4" Type="http://schemas.openxmlformats.org/officeDocument/2006/relationships/chart" Target="../charts/char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1.xml"/><Relationship Id="rId1" Type="http://schemas.openxmlformats.org/officeDocument/2006/relationships/slideLayout" Target="../slideLayouts/slideLayout17.xml"/><Relationship Id="rId5" Type="http://schemas.openxmlformats.org/officeDocument/2006/relationships/chart" Target="../charts/chart73.xml"/><Relationship Id="rId4" Type="http://schemas.openxmlformats.org/officeDocument/2006/relationships/chart" Target="../charts/chart7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1.xml"/><Relationship Id="rId1" Type="http://schemas.openxmlformats.org/officeDocument/2006/relationships/tags" Target="../tags/tag5.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1.xml"/><Relationship Id="rId1" Type="http://schemas.openxmlformats.org/officeDocument/2006/relationships/tags" Target="../tags/tag6.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2025</a:t>
            </a:r>
            <a:r>
              <a:rPr lang="en-US" dirty="0"/>
              <a:t> </a:t>
            </a:r>
            <a:br>
              <a:rPr lang="en-US" dirty="0"/>
            </a:br>
            <a:r>
              <a:rPr lang="en-US" dirty="0"/>
              <a:t>PRC Community </a:t>
            </a:r>
            <a:br>
              <a:rPr lang="en-US" dirty="0"/>
            </a:br>
            <a:r>
              <a:rPr lang="en-US" dirty="0"/>
              <a:t>Health Needs Assessment</a:t>
            </a:r>
          </a:p>
        </p:txBody>
      </p:sp>
      <p:sp>
        <p:nvSpPr>
          <p:cNvPr id="3" name="Subtitle 2"/>
          <p:cNvSpPr>
            <a:spLocks noGrp="1"/>
          </p:cNvSpPr>
          <p:nvPr>
            <p:ph type="subTitle" idx="1"/>
          </p:nvPr>
        </p:nvSpPr>
        <p:spPr/>
        <p:txBody>
          <a:bodyPr/>
          <a:lstStyle/>
          <a:p>
            <a:r>
              <a:rPr lang="en-US" dirty="0"/>
              <a:t>Staunton, Waynesboro &amp; August County, Virginia</a:t>
            </a:r>
          </a:p>
          <a:p>
            <a:endParaRPr lang="en-US" dirty="0"/>
          </a:p>
        </p:txBody>
      </p:sp>
      <p:pic>
        <p:nvPicPr>
          <p:cNvPr id="8" name="Picture 7">
            <a:extLst>
              <a:ext uri="{FF2B5EF4-FFF2-40B4-BE49-F238E27FC236}">
                <a16:creationId xmlns:a16="http://schemas.microsoft.com/office/drawing/2014/main" id="{ED033D53-D924-EDAC-4643-FB81395F53BD}"/>
              </a:ext>
            </a:extLst>
          </p:cNvPr>
          <p:cNvPicPr>
            <a:picLocks noChangeAspect="1"/>
          </p:cNvPicPr>
          <p:nvPr/>
        </p:nvPicPr>
        <p:blipFill>
          <a:blip r:embed="rId3"/>
          <a:stretch>
            <a:fillRect/>
          </a:stretch>
        </p:blipFill>
        <p:spPr>
          <a:xfrm>
            <a:off x="7577593" y="6187690"/>
            <a:ext cx="1443202" cy="642556"/>
          </a:xfrm>
          <a:prstGeom prst="rect">
            <a:avLst/>
          </a:prstGeom>
        </p:spPr>
      </p:pic>
    </p:spTree>
    <p:extLst>
      <p:ext uri="{BB962C8B-B14F-4D97-AF65-F5344CB8AC3E}">
        <p14:creationId xmlns:p14="http://schemas.microsoft.com/office/powerpoint/2010/main" val="130610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010D-689C-762D-0BFF-16C81C9F2F45}"/>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F9DB876D-612B-D553-A35B-6856001603CC}"/>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b="1" dirty="0">
                <a:solidFill>
                  <a:schemeClr val="accent4">
                    <a:lumMod val="50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8608A248-D3AB-0840-8883-3FDE8827C952}"/>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17817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Health Care Insurance Coverage</a:t>
            </a:r>
            <a:br>
              <a:rPr lang="en-US" dirty="0"/>
            </a:br>
            <a:r>
              <a:rPr lang="en-US" sz="1800" b="0" dirty="0"/>
              <a:t>(Adults 18-64; Total Area, 2025)</a:t>
            </a:r>
          </a:p>
        </p:txBody>
      </p:sp>
      <p:sp>
        <p:nvSpPr>
          <p:cNvPr id="7" name="Subtitle 6"/>
          <p:cNvSpPr>
            <a:spLocks noGrp="1"/>
          </p:cNvSpPr>
          <p:nvPr>
            <p:ph type="subTitle" idx="1"/>
          </p:nvPr>
        </p:nvSpPr>
        <p:spPr>
          <a:xfrm>
            <a:off x="457200" y="5517930"/>
            <a:ext cx="8229600" cy="767335"/>
          </a:xfrm>
        </p:spPr>
        <p:txBody>
          <a:bodyPr>
            <a:normAutofit/>
          </a:bodyPr>
          <a:lstStyle/>
          <a:p>
            <a:pPr>
              <a:tabLst>
                <a:tab pos="566928" algn="l"/>
                <a:tab pos="740664" algn="l"/>
              </a:tabLst>
            </a:pPr>
            <a:r>
              <a:rPr lang="en-US" dirty="0"/>
              <a:t>Sources:	</a:t>
            </a:r>
            <a:r>
              <a:rPr lang="en-US" dirty="0">
                <a:sym typeface="Symbol"/>
              </a:rPr>
              <a:t>●	</a:t>
            </a:r>
            <a:r>
              <a:rPr lang="en-US" dirty="0"/>
              <a:t>2025 PRC Community Health Survey, PRC, Inc. [Item 117]</a:t>
            </a:r>
          </a:p>
          <a:p>
            <a:pPr>
              <a:tabLst>
                <a:tab pos="566928" algn="l"/>
                <a:tab pos="740664" algn="l"/>
              </a:tabLst>
            </a:pPr>
            <a:r>
              <a:rPr lang="en-US" dirty="0"/>
              <a:t>Notes:	</a:t>
            </a:r>
            <a:r>
              <a:rPr lang="en-US" dirty="0">
                <a:sym typeface="Symbol"/>
              </a:rPr>
              <a:t>●	Reflects respondents age 18 to 64.</a:t>
            </a:r>
            <a:endParaRPr lang="en-US" dirty="0"/>
          </a:p>
          <a:p>
            <a:pPr>
              <a:tabLst>
                <a:tab pos="566928" algn="l"/>
                <a:tab pos="740664" algn="l"/>
              </a:tabLst>
            </a:pPr>
            <a:endParaRPr lang="en-US" dirty="0"/>
          </a:p>
        </p:txBody>
      </p:sp>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4071216840"/>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90EF59B-8E93-1263-E92D-5629E6FE4ACF}"/>
              </a:ext>
            </a:extLst>
          </p:cNvPr>
          <p:cNvSpPr txBox="1"/>
          <p:nvPr/>
        </p:nvSpPr>
        <p:spPr>
          <a:xfrm>
            <a:off x="6655434" y="4661603"/>
            <a:ext cx="1566284" cy="260059"/>
          </a:xfrm>
          <a:prstGeom prst="rect">
            <a:avLst/>
          </a:prstGeom>
          <a:solidFill>
            <a:schemeClr val="bg1"/>
          </a:solidFill>
          <a:ln>
            <a:noFill/>
          </a:ln>
        </p:spPr>
        <p:txBody>
          <a:bodyPr wrap="square" rtlCol="0" anchor="ctr" anchorCtr="0">
            <a:noAutofit/>
          </a:bodyPr>
          <a:lstStyle/>
          <a:p>
            <a:pPr algn="ctr"/>
            <a:r>
              <a:rPr lang="en-US" sz="1400" i="1" dirty="0">
                <a:solidFill>
                  <a:schemeClr val="accent2"/>
                </a:solidFill>
                <a:latin typeface="Arial Narrow" panose="020B0606020202030204" pitchFamily="34" charset="0"/>
              </a:rPr>
              <a:t>(Similar to VA &amp; US)</a:t>
            </a:r>
          </a:p>
        </p:txBody>
      </p:sp>
    </p:spTree>
    <p:extLst>
      <p:ext uri="{BB962C8B-B14F-4D97-AF65-F5344CB8AC3E}">
        <p14:creationId xmlns:p14="http://schemas.microsoft.com/office/powerpoint/2010/main" val="55786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Barriers to Access Have </a:t>
            </a:r>
            <a:br>
              <a:rPr lang="en-US" dirty="0"/>
            </a:br>
            <a:r>
              <a:rPr lang="en-US" dirty="0"/>
              <a:t>Prevented Medical Care in the Past Year</a:t>
            </a:r>
          </a:p>
        </p:txBody>
      </p:sp>
      <p:sp>
        <p:nvSpPr>
          <p:cNvPr id="8" name="Subtitle 7"/>
          <p:cNvSpPr>
            <a:spLocks noGrp="1"/>
          </p:cNvSpPr>
          <p:nvPr>
            <p:ph type="subTitle" idx="1"/>
          </p:nvPr>
        </p:nvSpPr>
        <p:spPr>
          <a:xfrm>
            <a:off x="457200" y="5555282"/>
            <a:ext cx="5129092" cy="729983"/>
          </a:xfrm>
        </p:spPr>
        <p:txBody>
          <a:bodyPr>
            <a:normAutofit/>
          </a:bodyPr>
          <a:lstStyle/>
          <a:p>
            <a:r>
              <a:rPr lang="en-US" dirty="0"/>
              <a:t>Sources:	</a:t>
            </a:r>
            <a:r>
              <a:rPr lang="en-US" dirty="0">
                <a:sym typeface="Symbol"/>
              </a:rPr>
              <a:t>●	</a:t>
            </a:r>
            <a:r>
              <a:rPr lang="en-US" dirty="0"/>
              <a:t>2025 PRC Community Health Survey, PRC, Inc. [Items 6-13]</a:t>
            </a:r>
          </a:p>
          <a:p>
            <a:r>
              <a:rPr lang="en-US" dirty="0"/>
              <a:t>	</a:t>
            </a:r>
            <a:r>
              <a:rPr lang="en-US" dirty="0">
                <a:sym typeface="Symbol"/>
              </a:rPr>
              <a:t>●	2023 PRC National Health Survey</a:t>
            </a:r>
            <a:r>
              <a:rPr lang="en-US" dirty="0"/>
              <a:t>, PRC, Inc. </a:t>
            </a:r>
          </a:p>
          <a:p>
            <a:r>
              <a:rPr lang="en-US" dirty="0"/>
              <a:t>Notes:	</a:t>
            </a:r>
            <a:r>
              <a:rPr lang="en-US" dirty="0">
                <a:sym typeface="Symbol"/>
              </a:rPr>
              <a:t>●	</a:t>
            </a:r>
            <a:r>
              <a:rPr lang="en-US" dirty="0"/>
              <a:t>Asked of all respondents.</a:t>
            </a:r>
          </a:p>
        </p:txBody>
      </p:sp>
      <p:graphicFrame>
        <p:nvGraphicFramePr>
          <p:cNvPr id="7" name="Series"/>
          <p:cNvGraphicFramePr>
            <a:graphicFrameLocks noGrp="1"/>
          </p:cNvGraphicFramePr>
          <p:nvPr>
            <p:ph type="chart" sz="quarter" idx="13"/>
            <p:extLst>
              <p:ext uri="{D42A27DB-BD31-4B8C-83A1-F6EECF244321}">
                <p14:modId xmlns:p14="http://schemas.microsoft.com/office/powerpoint/2010/main" val="869710901"/>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31A9293-269E-255D-5D51-FA0C215DF51E}"/>
              </a:ext>
            </a:extLst>
          </p:cNvPr>
          <p:cNvSpPr txBox="1"/>
          <p:nvPr/>
        </p:nvSpPr>
        <p:spPr>
          <a:xfrm>
            <a:off x="5836024" y="5679654"/>
            <a:ext cx="2850776" cy="729983"/>
          </a:xfrm>
          <a:prstGeom prst="rect">
            <a:avLst/>
          </a:prstGeom>
          <a:solidFill>
            <a:schemeClr val="bg1"/>
          </a:solidFill>
          <a:ln>
            <a:solidFill>
              <a:schemeClr val="accent2"/>
            </a:solidFill>
          </a:ln>
        </p:spPr>
        <p:txBody>
          <a:bodyPr wrap="square" rtlCol="0" anchor="ctr" anchorCtr="0">
            <a:noAutofit/>
          </a:bodyPr>
          <a:lstStyle/>
          <a:p>
            <a:pPr algn="ctr"/>
            <a:r>
              <a:rPr lang="en-US" sz="1400" u="sng" dirty="0">
                <a:solidFill>
                  <a:schemeClr val="accent2"/>
                </a:solidFill>
                <a:latin typeface="Arial Narrow" panose="020B0606020202030204" pitchFamily="34" charset="0"/>
              </a:rPr>
              <a:t>Each</a:t>
            </a:r>
            <a:r>
              <a:rPr lang="en-US" sz="1400" dirty="0">
                <a:solidFill>
                  <a:schemeClr val="accent2"/>
                </a:solidFill>
                <a:latin typeface="Arial Narrow" panose="020B0606020202030204" pitchFamily="34" charset="0"/>
              </a:rPr>
              <a:t> of these has increased significantly in the Total Area since 2016.</a:t>
            </a:r>
          </a:p>
        </p:txBody>
      </p:sp>
    </p:spTree>
    <p:extLst>
      <p:ext uri="{BB962C8B-B14F-4D97-AF65-F5344CB8AC3E}">
        <p14:creationId xmlns:p14="http://schemas.microsoft.com/office/powerpoint/2010/main" val="268681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1" categoryIdx="0" bldStep="ptInSeries"/>
                                            </p:graphicEl>
                                          </p:spTgt>
                                        </p:tgtEl>
                                        <p:attrNameLst>
                                          <p:attrName>style.visibility</p:attrName>
                                        </p:attrNameLst>
                                      </p:cBhvr>
                                      <p:to>
                                        <p:strVal val="visible"/>
                                      </p:to>
                                    </p:set>
                                    <p:animEffect transition="in" filter="wipe(down)">
                                      <p:cBhvr>
                                        <p:cTn id="7" dur="500"/>
                                        <p:tgtEl>
                                          <p:spTgt spid="7">
                                            <p:graphicEl>
                                              <a:chart seriesIdx="1" categoryIdx="0" bldStep="ptInSeries"/>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chart seriesIdx="1" categoryIdx="1" bldStep="ptInSeries"/>
                                            </p:graphicEl>
                                          </p:spTgt>
                                        </p:tgtEl>
                                        <p:attrNameLst>
                                          <p:attrName>style.visibility</p:attrName>
                                        </p:attrNameLst>
                                      </p:cBhvr>
                                      <p:to>
                                        <p:strVal val="visible"/>
                                      </p:to>
                                    </p:set>
                                    <p:animEffect transition="in" filter="wipe(down)">
                                      <p:cBhvr>
                                        <p:cTn id="10" dur="500"/>
                                        <p:tgtEl>
                                          <p:spTgt spid="7">
                                            <p:graphicEl>
                                              <a:chart seriesIdx="1" categoryIdx="1" bldStep="ptIn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chart seriesIdx="1" categoryIdx="2" bldStep="ptInSeries"/>
                                            </p:graphicEl>
                                          </p:spTgt>
                                        </p:tgtEl>
                                        <p:attrNameLst>
                                          <p:attrName>style.visibility</p:attrName>
                                        </p:attrNameLst>
                                      </p:cBhvr>
                                      <p:to>
                                        <p:strVal val="visible"/>
                                      </p:to>
                                    </p:set>
                                    <p:animEffect transition="in" filter="wipe(down)">
                                      <p:cBhvr>
                                        <p:cTn id="13" dur="500"/>
                                        <p:tgtEl>
                                          <p:spTgt spid="7">
                                            <p:graphicEl>
                                              <a:chart seriesIdx="1" categoryIdx="2" bldStep="ptIn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graphicEl>
                                              <a:chart seriesIdx="1" categoryIdx="3" bldStep="ptInSeries"/>
                                            </p:graphicEl>
                                          </p:spTgt>
                                        </p:tgtEl>
                                        <p:attrNameLst>
                                          <p:attrName>style.visibility</p:attrName>
                                        </p:attrNameLst>
                                      </p:cBhvr>
                                      <p:to>
                                        <p:strVal val="visible"/>
                                      </p:to>
                                    </p:set>
                                    <p:animEffect transition="in" filter="wipe(down)">
                                      <p:cBhvr>
                                        <p:cTn id="16" dur="500"/>
                                        <p:tgtEl>
                                          <p:spTgt spid="7">
                                            <p:graphicEl>
                                              <a:chart seriesIdx="1" categoryIdx="3" bldStep="ptInSeries"/>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graphicEl>
                                              <a:chart seriesIdx="1" categoryIdx="4" bldStep="ptInSeries"/>
                                            </p:graphicEl>
                                          </p:spTgt>
                                        </p:tgtEl>
                                        <p:attrNameLst>
                                          <p:attrName>style.visibility</p:attrName>
                                        </p:attrNameLst>
                                      </p:cBhvr>
                                      <p:to>
                                        <p:strVal val="visible"/>
                                      </p:to>
                                    </p:set>
                                    <p:animEffect transition="in" filter="wipe(down)">
                                      <p:cBhvr>
                                        <p:cTn id="19" dur="500"/>
                                        <p:tgtEl>
                                          <p:spTgt spid="7">
                                            <p:graphicEl>
                                              <a:chart seriesIdx="1" categoryIdx="4" bldStep="ptIn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graphicEl>
                                              <a:chart seriesIdx="1" categoryIdx="5" bldStep="ptInSeries"/>
                                            </p:graphicEl>
                                          </p:spTgt>
                                        </p:tgtEl>
                                        <p:attrNameLst>
                                          <p:attrName>style.visibility</p:attrName>
                                        </p:attrNameLst>
                                      </p:cBhvr>
                                      <p:to>
                                        <p:strVal val="visible"/>
                                      </p:to>
                                    </p:set>
                                    <p:animEffect transition="in" filter="wipe(down)">
                                      <p:cBhvr>
                                        <p:cTn id="22" dur="500"/>
                                        <p:tgtEl>
                                          <p:spTgt spid="7">
                                            <p:graphicEl>
                                              <a:chart seriesIdx="1" categoryIdx="5" bldStep="ptInSeries"/>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graphicEl>
                                              <a:chart seriesIdx="1" categoryIdx="6" bldStep="ptInSeries"/>
                                            </p:graphicEl>
                                          </p:spTgt>
                                        </p:tgtEl>
                                        <p:attrNameLst>
                                          <p:attrName>style.visibility</p:attrName>
                                        </p:attrNameLst>
                                      </p:cBhvr>
                                      <p:to>
                                        <p:strVal val="visible"/>
                                      </p:to>
                                    </p:set>
                                    <p:animEffect transition="in" filter="wipe(down)">
                                      <p:cBhvr>
                                        <p:cTn id="25" dur="500"/>
                                        <p:tgtEl>
                                          <p:spTgt spid="7">
                                            <p:graphicEl>
                                              <a:chart seriesIdx="1"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dirty="0"/>
              <a:t>Experienced Difficulties or Delays of Some Kind</a:t>
            </a:r>
            <a:br>
              <a:rPr lang="en-US" dirty="0"/>
            </a:br>
            <a:r>
              <a:rPr lang="en-US" dirty="0"/>
              <a:t>in Receiving Needed Health Care in the Past Year</a:t>
            </a:r>
            <a:endParaRPr lang="en-US" b="0" dirty="0"/>
          </a:p>
        </p:txBody>
      </p:sp>
      <p:sp>
        <p:nvSpPr>
          <p:cNvPr id="8" name="Subtitle 7"/>
          <p:cNvSpPr>
            <a:spLocks noGrp="1"/>
          </p:cNvSpPr>
          <p:nvPr>
            <p:ph type="subTitle" idx="1"/>
          </p:nvPr>
        </p:nvSpPr>
        <p:spPr/>
        <p:txBody>
          <a:bodyPr>
            <a:normAutofit/>
          </a:bodyPr>
          <a:lstStyle/>
          <a:p>
            <a:r>
              <a:rPr lang="en-US" dirty="0"/>
              <a:t>Sources:	●	2025 PRC Community Health Survey, PRC, Inc. [Item 119]</a:t>
            </a:r>
          </a:p>
          <a:p>
            <a:r>
              <a:rPr lang="en-US" dirty="0"/>
              <a:t> 	● 	2023 PRC National Health Survey, PRC, Inc.</a:t>
            </a:r>
          </a:p>
          <a:p>
            <a:r>
              <a:rPr lang="en-US" dirty="0"/>
              <a:t>Notes:	● 	Asked of all respondents.</a:t>
            </a:r>
          </a:p>
          <a:p>
            <a:r>
              <a:rPr lang="en-US" dirty="0"/>
              <a:t>	● 	Percentage represents the proportion of respondents experiencing one or more barriers to accessing health care in the past 12 months.</a:t>
            </a:r>
          </a:p>
        </p:txBody>
      </p:sp>
      <p:graphicFrame>
        <p:nvGraphicFramePr>
          <p:cNvPr id="10" name="US">
            <a:extLst>
              <a:ext uri="{FF2B5EF4-FFF2-40B4-BE49-F238E27FC236}">
                <a16:creationId xmlns:a16="http://schemas.microsoft.com/office/drawing/2014/main" id="{F7AA6ADD-E2B8-1D74-9436-6EAE0D87F3EF}"/>
              </a:ext>
            </a:extLst>
          </p:cNvPr>
          <p:cNvGraphicFramePr>
            <a:graphicFrameLocks noGrp="1"/>
          </p:cNvGraphicFramePr>
          <p:nvPr>
            <p:ph type="chart" sz="quarter" idx="13"/>
            <p:extLst>
              <p:ext uri="{D42A27DB-BD31-4B8C-83A1-F6EECF244321}">
                <p14:modId xmlns:p14="http://schemas.microsoft.com/office/powerpoint/2010/main" val="3558342658"/>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9E8B8BDC-B481-3DB3-D4E8-9CA54BE07469}"/>
              </a:ext>
            </a:extLst>
          </p:cNvPr>
          <p:cNvGraphicFramePr>
            <a:graphicFrameLocks noGrp="1"/>
          </p:cNvGraphicFramePr>
          <p:nvPr>
            <p:ph type="chart" sz="quarter" idx="14"/>
            <p:extLst>
              <p:ext uri="{D42A27DB-BD31-4B8C-83A1-F6EECF244321}">
                <p14:modId xmlns:p14="http://schemas.microsoft.com/office/powerpoint/2010/main" val="670317104"/>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Tree>
    <p:extLst>
      <p:ext uri="{BB962C8B-B14F-4D97-AF65-F5344CB8AC3E}">
        <p14:creationId xmlns:p14="http://schemas.microsoft.com/office/powerpoint/2010/main" val="8399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Experienced Difficulties or Delays of Some Kind</a:t>
            </a:r>
            <a:br>
              <a:rPr lang="en-US" dirty="0"/>
            </a:br>
            <a:r>
              <a:rPr lang="en-US" dirty="0"/>
              <a:t>in Receiving Needed Health Care in the Past Year</a:t>
            </a:r>
            <a:br>
              <a:rPr lang="en-US" dirty="0"/>
            </a:br>
            <a:r>
              <a:rPr lang="en-US" sz="1800" b="0" dirty="0"/>
              <a:t>(Total Area, 2025)</a:t>
            </a:r>
          </a:p>
        </p:txBody>
      </p:sp>
      <p:sp>
        <p:nvSpPr>
          <p:cNvPr id="8" name="Subtitle 7"/>
          <p:cNvSpPr>
            <a:spLocks noGrp="1"/>
          </p:cNvSpPr>
          <p:nvPr>
            <p:ph type="subTitle" idx="1"/>
          </p:nvPr>
        </p:nvSpPr>
        <p:spPr>
          <a:noFill/>
        </p:spPr>
        <p:txBody>
          <a:bodyPr>
            <a:normAutofit/>
          </a:bodyPr>
          <a:lstStyle/>
          <a:p>
            <a:r>
              <a:rPr lang="en-US" dirty="0"/>
              <a:t>Sources:	●	2025 PRC Community Health Survey, PRC, Inc. [Item 119]</a:t>
            </a:r>
          </a:p>
          <a:p>
            <a:r>
              <a:rPr lang="en-US" dirty="0"/>
              <a:t>Notes:	●	Asked of all respondents.</a:t>
            </a:r>
          </a:p>
          <a:p>
            <a:r>
              <a:rPr lang="en-US" dirty="0"/>
              <a:t>	●	Percentage represents the proportion of respondents experiencing one or more barriers to accessing health care in the past 12 months.</a:t>
            </a:r>
          </a:p>
        </p:txBody>
      </p:sp>
      <p:graphicFrame>
        <p:nvGraphicFramePr>
          <p:cNvPr id="4" name="Demo">
            <a:extLst>
              <a:ext uri="{FF2B5EF4-FFF2-40B4-BE49-F238E27FC236}">
                <a16:creationId xmlns:a16="http://schemas.microsoft.com/office/drawing/2014/main" id="{16DA0376-083E-B51B-3F6E-CDB1B006FD71}"/>
              </a:ext>
            </a:extLst>
          </p:cNvPr>
          <p:cNvGraphicFramePr>
            <a:graphicFrameLocks noGrp="1"/>
          </p:cNvGraphicFramePr>
          <p:nvPr>
            <p:ph type="chart" sz="quarter" idx="13"/>
            <p:extLst>
              <p:ext uri="{D42A27DB-BD31-4B8C-83A1-F6EECF244321}">
                <p14:modId xmlns:p14="http://schemas.microsoft.com/office/powerpoint/2010/main" val="3823135525"/>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8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dirty="0"/>
              <a:t>Have Visited a Physician for a Checkup in the Past Year</a:t>
            </a:r>
            <a:endParaRPr lang="en-US" b="0" dirty="0"/>
          </a:p>
        </p:txBody>
      </p:sp>
      <p:sp>
        <p:nvSpPr>
          <p:cNvPr id="8" name="Subtitle 7"/>
          <p:cNvSpPr>
            <a:spLocks noGrp="1"/>
          </p:cNvSpPr>
          <p:nvPr>
            <p:ph type="subTitle" idx="1"/>
          </p:nvPr>
        </p:nvSpPr>
        <p:spPr>
          <a:xfrm>
            <a:off x="457201" y="5429675"/>
            <a:ext cx="4827864" cy="987552"/>
          </a:xfrm>
        </p:spPr>
        <p:txBody>
          <a:bodyPr>
            <a:normAutofit/>
          </a:bodyPr>
          <a:lstStyle/>
          <a:p>
            <a:r>
              <a:rPr lang="en-US" dirty="0">
                <a:solidFill>
                  <a:schemeClr val="bg1">
                    <a:lumMod val="65000"/>
                  </a:schemeClr>
                </a:solidFill>
              </a:rPr>
              <a:t>Sources:	●	2025 PRC Community Health Survey, PRC, Inc. [Item 16]</a:t>
            </a:r>
          </a:p>
          <a:p>
            <a:r>
              <a:rPr lang="en-US" dirty="0">
                <a:solidFill>
                  <a:schemeClr val="bg1">
                    <a:lumMod val="65000"/>
                  </a:schemeClr>
                </a:solidFill>
              </a:rPr>
              <a:t>	● 	Behavioral Risk Factor Surveillance System Survey Data. Atlanta, Georgia. United States Department of Health and Human Services, Centers for Disease Control and Prevention (CDC): 2023 VA data.</a:t>
            </a:r>
          </a:p>
          <a:p>
            <a:r>
              <a:rPr lang="en-US" dirty="0">
                <a:solidFill>
                  <a:schemeClr val="bg1">
                    <a:lumMod val="65000"/>
                  </a:schemeClr>
                </a:solidFill>
              </a:rPr>
              <a:t>	● 	2023 PRC National Health Survey, PRC, Inc.</a:t>
            </a:r>
          </a:p>
          <a:p>
            <a:r>
              <a:rPr lang="en-US" dirty="0">
                <a:solidFill>
                  <a:schemeClr val="bg1">
                    <a:lumMod val="65000"/>
                  </a:schemeClr>
                </a:solidFill>
              </a:rPr>
              <a:t>Notes:	● 	Asked of all respondents.</a:t>
            </a:r>
          </a:p>
        </p:txBody>
      </p:sp>
      <p:graphicFrame>
        <p:nvGraphicFramePr>
          <p:cNvPr id="9" name="2e">
            <a:extLst>
              <a:ext uri="{FF2B5EF4-FFF2-40B4-BE49-F238E27FC236}">
                <a16:creationId xmlns:a16="http://schemas.microsoft.com/office/drawing/2014/main" id="{6553EEDE-F701-BF31-CEC2-482F0D5296EC}"/>
              </a:ext>
            </a:extLst>
          </p:cNvPr>
          <p:cNvGraphicFramePr>
            <a:graphicFrameLocks noGrp="1"/>
          </p:cNvGraphicFramePr>
          <p:nvPr>
            <p:ph type="chart" sz="quarter" idx="13"/>
            <p:extLst>
              <p:ext uri="{D42A27DB-BD31-4B8C-83A1-F6EECF244321}">
                <p14:modId xmlns:p14="http://schemas.microsoft.com/office/powerpoint/2010/main" val="2575477264"/>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4D4BFA0B-EAEA-3CD1-BBCA-07A56C1050DB}"/>
              </a:ext>
            </a:extLst>
          </p:cNvPr>
          <p:cNvGraphicFramePr>
            <a:graphicFrameLocks noGrp="1"/>
          </p:cNvGraphicFramePr>
          <p:nvPr>
            <p:ph type="chart" sz="quarter" idx="14"/>
            <p:extLst>
              <p:ext uri="{D42A27DB-BD31-4B8C-83A1-F6EECF244321}">
                <p14:modId xmlns:p14="http://schemas.microsoft.com/office/powerpoint/2010/main" val="2498179454"/>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619008" y="3053623"/>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Total Area</a:t>
            </a:r>
          </a:p>
        </p:txBody>
      </p:sp>
      <p:sp>
        <p:nvSpPr>
          <p:cNvPr id="2" name="TextBox 1">
            <a:extLst>
              <a:ext uri="{FF2B5EF4-FFF2-40B4-BE49-F238E27FC236}">
                <a16:creationId xmlns:a16="http://schemas.microsoft.com/office/drawing/2014/main" id="{138F85EF-F238-8C46-C389-E6E829E49829}"/>
              </a:ext>
            </a:extLst>
          </p:cNvPr>
          <p:cNvSpPr txBox="1"/>
          <p:nvPr/>
        </p:nvSpPr>
        <p:spPr>
          <a:xfrm>
            <a:off x="6207853" y="5429675"/>
            <a:ext cx="2676016" cy="1113738"/>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There are 120 primary care </a:t>
            </a:r>
            <a:br>
              <a:rPr lang="en-US" sz="1400" dirty="0">
                <a:solidFill>
                  <a:schemeClr val="accent2"/>
                </a:solidFill>
                <a:latin typeface="Arial Narrow" panose="020B0606020202030204" pitchFamily="34" charset="0"/>
              </a:rPr>
            </a:br>
            <a:r>
              <a:rPr lang="en-US" sz="1400" dirty="0">
                <a:solidFill>
                  <a:schemeClr val="accent2"/>
                </a:solidFill>
                <a:latin typeface="Arial Narrow" panose="020B0606020202030204" pitchFamily="34" charset="0"/>
              </a:rPr>
              <a:t>physicians in the Total Area, for a </a:t>
            </a:r>
            <a:br>
              <a:rPr lang="en-US" sz="1400" dirty="0">
                <a:solidFill>
                  <a:schemeClr val="accent2"/>
                </a:solidFill>
                <a:latin typeface="Arial Narrow" panose="020B0606020202030204" pitchFamily="34" charset="0"/>
              </a:rPr>
            </a:br>
            <a:r>
              <a:rPr lang="en-US" sz="1400" dirty="0">
                <a:solidFill>
                  <a:schemeClr val="accent2"/>
                </a:solidFill>
                <a:latin typeface="Arial Narrow" panose="020B0606020202030204" pitchFamily="34" charset="0"/>
              </a:rPr>
              <a:t>rate of 95.7 per 100,000 </a:t>
            </a:r>
            <a:br>
              <a:rPr lang="en-US" sz="1400" dirty="0">
                <a:solidFill>
                  <a:schemeClr val="accent2"/>
                </a:solidFill>
                <a:latin typeface="Arial Narrow" panose="020B0606020202030204" pitchFamily="34" charset="0"/>
              </a:rPr>
            </a:br>
            <a:r>
              <a:rPr lang="en-US" sz="1400" dirty="0">
                <a:solidFill>
                  <a:schemeClr val="accent2"/>
                </a:solidFill>
                <a:latin typeface="Arial Narrow" panose="020B0606020202030204" pitchFamily="34" charset="0"/>
              </a:rPr>
              <a:t>(</a:t>
            </a:r>
            <a:r>
              <a:rPr lang="en-US" sz="1400" u="sng" dirty="0">
                <a:solidFill>
                  <a:schemeClr val="accent2"/>
                </a:solidFill>
                <a:latin typeface="Arial Narrow" panose="020B0606020202030204" pitchFamily="34" charset="0"/>
              </a:rPr>
              <a:t>lower</a:t>
            </a:r>
            <a:r>
              <a:rPr lang="en-US" sz="1400" dirty="0">
                <a:solidFill>
                  <a:schemeClr val="accent2"/>
                </a:solidFill>
                <a:latin typeface="Arial Narrow" panose="020B0606020202030204" pitchFamily="34" charset="0"/>
              </a:rPr>
              <a:t> than state and national ratios). </a:t>
            </a:r>
          </a:p>
        </p:txBody>
      </p:sp>
    </p:spTree>
    <p:extLst>
      <p:ext uri="{BB962C8B-B14F-4D97-AF65-F5344CB8AC3E}">
        <p14:creationId xmlns:p14="http://schemas.microsoft.com/office/powerpoint/2010/main" val="62599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dirty="0"/>
              <a:t>Have Used a Hospital </a:t>
            </a:r>
            <a:br>
              <a:rPr lang="en-US" dirty="0"/>
            </a:br>
            <a:r>
              <a:rPr lang="en-US" dirty="0"/>
              <a:t>Emergency Room More Than Once in the Past Year</a:t>
            </a:r>
            <a:endParaRPr lang="en-US" b="0" dirty="0"/>
          </a:p>
        </p:txBody>
      </p:sp>
      <p:sp>
        <p:nvSpPr>
          <p:cNvPr id="8" name="Subtitle 7"/>
          <p:cNvSpPr>
            <a:spLocks noGrp="1"/>
          </p:cNvSpPr>
          <p:nvPr>
            <p:ph type="subTitle" idx="1"/>
          </p:nvPr>
        </p:nvSpPr>
        <p:spPr/>
        <p:txBody>
          <a:bodyPr>
            <a:normAutofit/>
          </a:bodyPr>
          <a:lstStyle/>
          <a:p>
            <a:r>
              <a:rPr lang="en-US" dirty="0"/>
              <a:t>Sources:	●	2025 PRC Community Health Survey, PRC, Inc. [Item 19]</a:t>
            </a:r>
          </a:p>
          <a:p>
            <a:r>
              <a:rPr lang="en-US" dirty="0"/>
              <a:t>	● 	2023 PRC National Health Survey, PRC, Inc.</a:t>
            </a:r>
          </a:p>
          <a:p>
            <a:r>
              <a:rPr lang="en-US" dirty="0"/>
              <a:t>Notes:	● 	Asked of all respondents.</a:t>
            </a:r>
          </a:p>
        </p:txBody>
      </p:sp>
      <p:graphicFrame>
        <p:nvGraphicFramePr>
          <p:cNvPr id="12" name="US">
            <a:extLst>
              <a:ext uri="{FF2B5EF4-FFF2-40B4-BE49-F238E27FC236}">
                <a16:creationId xmlns:a16="http://schemas.microsoft.com/office/drawing/2014/main" id="{CCD673D7-677B-5FBA-D132-6E0B7904F0B6}"/>
              </a:ext>
            </a:extLst>
          </p:cNvPr>
          <p:cNvGraphicFramePr>
            <a:graphicFrameLocks noGrp="1"/>
          </p:cNvGraphicFramePr>
          <p:nvPr>
            <p:ph type="chart" sz="quarter" idx="13"/>
            <p:extLst>
              <p:ext uri="{D42A27DB-BD31-4B8C-83A1-F6EECF244321}">
                <p14:modId xmlns:p14="http://schemas.microsoft.com/office/powerpoint/2010/main" val="3757340375"/>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1CB85C5A-7914-7B07-7974-FABB3922E7CD}"/>
              </a:ext>
            </a:extLst>
          </p:cNvPr>
          <p:cNvGraphicFramePr>
            <a:graphicFrameLocks noGrp="1"/>
          </p:cNvGraphicFramePr>
          <p:nvPr>
            <p:ph type="chart" sz="quarter" idx="14"/>
            <p:extLst>
              <p:ext uri="{D42A27DB-BD31-4B8C-83A1-F6EECF244321}">
                <p14:modId xmlns:p14="http://schemas.microsoft.com/office/powerpoint/2010/main" val="3017762192"/>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Tree>
    <p:extLst>
      <p:ext uri="{BB962C8B-B14F-4D97-AF65-F5344CB8AC3E}">
        <p14:creationId xmlns:p14="http://schemas.microsoft.com/office/powerpoint/2010/main" val="30941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8702-0D1E-7D7C-60A9-CEC5D33EBFFB}"/>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F825F31C-5712-A308-3FD1-4A3664F7B5AC}"/>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b="1" dirty="0">
                <a:solidFill>
                  <a:schemeClr val="accent4">
                    <a:lumMod val="50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7EDF3DE7-E4EA-E3D0-9D6B-43AB0A6BAF32}"/>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275122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Leading Causes of Death</a:t>
            </a:r>
            <a:br>
              <a:rPr lang="en-US" dirty="0"/>
            </a:br>
            <a:r>
              <a:rPr lang="en-US" sz="1800" b="0" dirty="0"/>
              <a:t>(Total Area, </a:t>
            </a:r>
            <a:r>
              <a:rPr lang="en-US" sz="1800" b="0" dirty="0">
                <a:solidFill>
                  <a:schemeClr val="tx1"/>
                </a:solidFill>
              </a:rPr>
              <a:t>2023</a:t>
            </a:r>
            <a:r>
              <a:rPr lang="en-US" sz="1800" b="0" dirty="0"/>
              <a:t>)</a:t>
            </a:r>
          </a:p>
        </p:txBody>
      </p:sp>
      <p:sp>
        <p:nvSpPr>
          <p:cNvPr id="5" name="Subtitle 4"/>
          <p:cNvSpPr>
            <a:spLocks noGrp="1"/>
          </p:cNvSpPr>
          <p:nvPr>
            <p:ph type="subTitle" idx="1"/>
          </p:nvPr>
        </p:nvSpPr>
        <p:spPr/>
        <p:txBody>
          <a:bodyPr/>
          <a:lstStyle/>
          <a:p>
            <a:r>
              <a:rPr lang="en-US" dirty="0"/>
              <a:t>Sources:	● 	CDC WONDER Online Query System. Centers for Disease Control and Prevention, Epidemiology Program Office, Division of Public Health Surveillance and Informatics. Data extracted April 2025.</a:t>
            </a:r>
          </a:p>
          <a:p>
            <a:r>
              <a:rPr lang="en-US" dirty="0"/>
              <a:t>Notes: 	●	Lung disease includes deaths classified as chronic lower respiratory disease.</a:t>
            </a:r>
          </a:p>
        </p:txBody>
      </p:sp>
      <p:graphicFrame>
        <p:nvGraphicFramePr>
          <p:cNvPr id="7" name="Chart Placeholder 6"/>
          <p:cNvGraphicFramePr>
            <a:graphicFrameLocks noGrp="1"/>
          </p:cNvGraphicFramePr>
          <p:nvPr>
            <p:ph type="chart" sz="quarter" idx="13"/>
            <p:extLst>
              <p:ext uri="{D42A27DB-BD31-4B8C-83A1-F6EECF244321}">
                <p14:modId xmlns:p14="http://schemas.microsoft.com/office/powerpoint/2010/main" val="2859804026"/>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7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619125"/>
            <a:ext cx="8191850" cy="1113739"/>
          </a:xfrm>
        </p:spPr>
        <p:txBody>
          <a:bodyPr/>
          <a:lstStyle/>
          <a:p>
            <a:r>
              <a:rPr lang="en-US" dirty="0"/>
              <a:t>Cancer Mortality</a:t>
            </a:r>
            <a:br>
              <a:rPr lang="en-US" dirty="0"/>
            </a:br>
            <a:r>
              <a:rPr lang="en-US" sz="1800" b="0" dirty="0">
                <a:solidFill>
                  <a:schemeClr val="tx1"/>
                </a:solidFill>
              </a:rPr>
              <a:t>(2021-2023 Annual Average Deaths per 100,000 Population)</a:t>
            </a:r>
            <a:br>
              <a:rPr lang="en-US" sz="1800" b="0" dirty="0">
                <a:solidFill>
                  <a:schemeClr val="tx1"/>
                </a:solidFill>
              </a:rPr>
            </a:br>
            <a:r>
              <a:rPr lang="en-US" sz="1600" dirty="0">
                <a:solidFill>
                  <a:schemeClr val="tx1">
                    <a:lumMod val="50000"/>
                    <a:lumOff val="50000"/>
                  </a:schemeClr>
                </a:solidFill>
              </a:rPr>
              <a:t>Healthy People 2030 = 122.7 or Lower</a:t>
            </a:r>
            <a:endParaRPr lang="en-US" sz="1600" b="0" dirty="0">
              <a:solidFill>
                <a:schemeClr val="tx1">
                  <a:lumMod val="50000"/>
                  <a:lumOff val="50000"/>
                </a:schemeClr>
              </a:solidFill>
            </a:endParaRPr>
          </a:p>
        </p:txBody>
      </p:sp>
      <p:sp>
        <p:nvSpPr>
          <p:cNvPr id="8" name="Subtitle 7"/>
          <p:cNvSpPr>
            <a:spLocks noGrp="1"/>
          </p:cNvSpPr>
          <p:nvPr>
            <p:ph type="subTitle" idx="1"/>
          </p:nvPr>
        </p:nvSpPr>
        <p:spPr>
          <a:xfrm>
            <a:off x="457200" y="5297713"/>
            <a:ext cx="5733875" cy="1363145"/>
          </a:xfrm>
        </p:spPr>
        <p:txBody>
          <a:bodyPr/>
          <a:lstStyle/>
          <a:p>
            <a:r>
              <a:rPr lang="en-US" dirty="0">
                <a:solidFill>
                  <a:schemeClr val="bg1">
                    <a:lumMod val="75000"/>
                  </a:schemeClr>
                </a:solidFill>
              </a:rPr>
              <a:t>Sources:	● 	CDC WONDER Online Query System. Centers for Disease Control and Prevention, Epidemiology Program Office, Division of Public Health Surveillance and Informatics. Data extracted April 2025.</a:t>
            </a:r>
          </a:p>
          <a:p>
            <a:r>
              <a:rPr lang="en-US" dirty="0">
                <a:solidFill>
                  <a:schemeClr val="bg1">
                    <a:lumMod val="75000"/>
                  </a:schemeClr>
                </a:solidFill>
              </a:rPr>
              <a:t>	●	US Department of Health and Human Services. Healthy People 2030. https://health.gov/healthypeople </a:t>
            </a:r>
          </a:p>
          <a:p>
            <a:r>
              <a:rPr lang="en-US" dirty="0">
                <a:solidFill>
                  <a:schemeClr val="bg1">
                    <a:lumMod val="75000"/>
                  </a:schemeClr>
                </a:solidFill>
              </a:rPr>
              <a:t>Notes: 	● 	Deaths are coded using the Tenth Revision of the International Statistical Classification of Diseases and Related Health Problems (ICD-10). </a:t>
            </a:r>
          </a:p>
          <a:p>
            <a:r>
              <a:rPr lang="en-US" dirty="0">
                <a:solidFill>
                  <a:schemeClr val="bg1">
                    <a:lumMod val="75000"/>
                  </a:schemeClr>
                </a:solidFill>
              </a:rPr>
              <a:t>	● 	Rates are per 100,000 population.</a:t>
            </a:r>
          </a:p>
          <a:p>
            <a:endParaRPr lang="en-US" dirty="0">
              <a:solidFill>
                <a:schemeClr val="bg1">
                  <a:lumMod val="75000"/>
                </a:schemeClr>
              </a:solidFill>
            </a:endParaRPr>
          </a:p>
          <a:p>
            <a:endParaRPr lang="en-US" dirty="0">
              <a:solidFill>
                <a:schemeClr val="bg1">
                  <a:lumMod val="75000"/>
                </a:schemeClr>
              </a:solidFill>
            </a:endParaRPr>
          </a:p>
        </p:txBody>
      </p:sp>
      <p:graphicFrame>
        <p:nvGraphicFramePr>
          <p:cNvPr id="9" name="2e">
            <a:extLst>
              <a:ext uri="{FF2B5EF4-FFF2-40B4-BE49-F238E27FC236}">
                <a16:creationId xmlns:a16="http://schemas.microsoft.com/office/drawing/2014/main" id="{096892C5-1F70-46AC-745F-6850F8C6889D}"/>
              </a:ext>
            </a:extLst>
          </p:cNvPr>
          <p:cNvGraphicFramePr>
            <a:graphicFrameLocks noGrp="1"/>
          </p:cNvGraphicFramePr>
          <p:nvPr>
            <p:ph type="chart" sz="quarter" idx="13"/>
            <p:extLst>
              <p:ext uri="{D42A27DB-BD31-4B8C-83A1-F6EECF244321}">
                <p14:modId xmlns:p14="http://schemas.microsoft.com/office/powerpoint/2010/main" val="3815566920"/>
              </p:ext>
            </p:extLst>
          </p:nvPr>
        </p:nvGraphicFramePr>
        <p:xfrm>
          <a:off x="457200" y="1828800"/>
          <a:ext cx="819185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DDB3DA7-5750-A499-C822-A4CC5A784B09}"/>
              </a:ext>
            </a:extLst>
          </p:cNvPr>
          <p:cNvSpPr txBox="1"/>
          <p:nvPr/>
        </p:nvSpPr>
        <p:spPr>
          <a:xfrm>
            <a:off x="6409188" y="5492728"/>
            <a:ext cx="2516697" cy="1019330"/>
          </a:xfrm>
          <a:prstGeom prst="rect">
            <a:avLst/>
          </a:prstGeom>
          <a:solidFill>
            <a:schemeClr val="bg1"/>
          </a:solidFill>
          <a:ln>
            <a:solidFill>
              <a:schemeClr val="accent2"/>
            </a:solidFill>
          </a:ln>
        </p:spPr>
        <p:txBody>
          <a:bodyPr wrap="square" rtlCol="0" anchor="ctr" anchorCtr="0">
            <a:noAutofit/>
          </a:bodyPr>
          <a:lstStyle/>
          <a:p>
            <a:r>
              <a:rPr lang="en-US" sz="1400" dirty="0">
                <a:solidFill>
                  <a:schemeClr val="accent2"/>
                </a:solidFill>
                <a:latin typeface="Arial Narrow" panose="020B0606020202030204" pitchFamily="34" charset="0"/>
              </a:rPr>
              <a:t>Also, relatively high mortality for:</a:t>
            </a:r>
          </a:p>
          <a:p>
            <a:pPr marL="285750" indent="-285750">
              <a:buFont typeface="Arial" panose="020B0604020202020204" pitchFamily="34" charset="0"/>
              <a:buChar char="•"/>
            </a:pPr>
            <a:r>
              <a:rPr lang="en-US" sz="1400" dirty="0">
                <a:solidFill>
                  <a:schemeClr val="accent2"/>
                </a:solidFill>
                <a:latin typeface="Arial Narrow" panose="020B0606020202030204" pitchFamily="34" charset="0"/>
              </a:rPr>
              <a:t>Lung cancer</a:t>
            </a:r>
          </a:p>
          <a:p>
            <a:pPr marL="285750" indent="-285750">
              <a:buFont typeface="Arial" panose="020B0604020202020204" pitchFamily="34" charset="0"/>
              <a:buChar char="•"/>
            </a:pPr>
            <a:r>
              <a:rPr lang="en-US" sz="1400" dirty="0">
                <a:solidFill>
                  <a:schemeClr val="accent2"/>
                </a:solidFill>
                <a:latin typeface="Arial Narrow" panose="020B0606020202030204" pitchFamily="34" charset="0"/>
              </a:rPr>
              <a:t>Female breast cancer</a:t>
            </a:r>
          </a:p>
          <a:p>
            <a:pPr marL="285750" indent="-285750">
              <a:buFont typeface="Arial" panose="020B0604020202020204" pitchFamily="34" charset="0"/>
              <a:buChar char="•"/>
            </a:pPr>
            <a:r>
              <a:rPr lang="en-US" sz="1400" dirty="0">
                <a:solidFill>
                  <a:schemeClr val="accent2"/>
                </a:solidFill>
                <a:latin typeface="Arial Narrow" panose="020B0606020202030204" pitchFamily="34" charset="0"/>
              </a:rPr>
              <a:t>Colorectal cancer</a:t>
            </a:r>
          </a:p>
        </p:txBody>
      </p:sp>
    </p:spTree>
    <p:extLst>
      <p:ext uri="{BB962C8B-B14F-4D97-AF65-F5344CB8AC3E}">
        <p14:creationId xmlns:p14="http://schemas.microsoft.com/office/powerpoint/2010/main" val="3243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C5BF468-7A48-42D6-BFFC-A33CC15189DE}"/>
              </a:ext>
            </a:extLst>
          </p:cNvPr>
          <p:cNvSpPr>
            <a:spLocks noGrp="1"/>
          </p:cNvSpPr>
          <p:nvPr>
            <p:ph type="body" sz="half" idx="11"/>
          </p:nvPr>
        </p:nvSpPr>
        <p:spPr/>
        <p:txBody>
          <a:bodyPr>
            <a:normAutofit/>
          </a:bodyPr>
          <a:lstStyle/>
          <a:p>
            <a:r>
              <a:rPr lang="en-US" sz="1400" b="0" dirty="0"/>
              <a:t>The PRC Community Health Needs Assessment consists of both primary and secondary data.</a:t>
            </a:r>
          </a:p>
          <a:p>
            <a:endParaRPr lang="en-US" sz="1400" b="0" dirty="0"/>
          </a:p>
          <a:p>
            <a:endParaRPr lang="en-US" sz="1400" b="0" dirty="0"/>
          </a:p>
          <a:p>
            <a:r>
              <a:rPr lang="en-US" sz="1400" dirty="0"/>
              <a:t>BENCHMARKING</a:t>
            </a:r>
            <a:endParaRPr lang="en-US" sz="1500" dirty="0"/>
          </a:p>
          <a:p>
            <a:pPr marL="171450" indent="-171450">
              <a:buFont typeface="Arial" panose="020B0604020202020204" pitchFamily="34" charset="0"/>
              <a:buChar char="•"/>
            </a:pPr>
            <a:r>
              <a:rPr lang="en-US" sz="1400" b="0" dirty="0"/>
              <a:t>Previous Survey Data (2016, 2019, 2022)</a:t>
            </a:r>
          </a:p>
          <a:p>
            <a:pPr marL="171450" indent="-171450">
              <a:buFont typeface="Arial" panose="020B0604020202020204" pitchFamily="34" charset="0"/>
              <a:buChar char="•"/>
            </a:pPr>
            <a:r>
              <a:rPr lang="en-US" sz="1400" b="0" dirty="0"/>
              <a:t>PRC National Health Survey</a:t>
            </a:r>
          </a:p>
          <a:p>
            <a:pPr marL="171450" indent="-171450">
              <a:buFont typeface="Arial" panose="020B0604020202020204" pitchFamily="34" charset="0"/>
              <a:buChar char="•"/>
            </a:pPr>
            <a:r>
              <a:rPr lang="en-US" sz="1400" b="0" dirty="0"/>
              <a:t>VA BRFSS data</a:t>
            </a:r>
          </a:p>
          <a:p>
            <a:pPr marL="171450" indent="-171450">
              <a:buFont typeface="Arial" panose="020B0604020202020204" pitchFamily="34" charset="0"/>
              <a:buChar char="•"/>
            </a:pPr>
            <a:r>
              <a:rPr lang="en-US" sz="1400" b="0" dirty="0"/>
              <a:t>Healthy People 2030 targets</a:t>
            </a:r>
          </a:p>
          <a:p>
            <a:pPr marL="171450" indent="-171450">
              <a:buFont typeface="Arial" panose="020B0604020202020204" pitchFamily="34" charset="0"/>
              <a:buChar char="•"/>
            </a:pPr>
            <a:r>
              <a:rPr lang="en-US" sz="1400" b="0" dirty="0"/>
              <a:t>National vital statistics data</a:t>
            </a:r>
          </a:p>
          <a:p>
            <a:endParaRPr lang="en-US" sz="1400" b="0" dirty="0"/>
          </a:p>
          <a:p>
            <a:endParaRPr lang="en-US" sz="1400" b="0" dirty="0"/>
          </a:p>
        </p:txBody>
      </p:sp>
      <p:pic>
        <p:nvPicPr>
          <p:cNvPr id="21" name="Picture 20">
            <a:extLst>
              <a:ext uri="{FF2B5EF4-FFF2-40B4-BE49-F238E27FC236}">
                <a16:creationId xmlns:a16="http://schemas.microsoft.com/office/drawing/2014/main" id="{028A4BEF-9245-49D9-A37C-13B8CAD792D1}"/>
              </a:ext>
            </a:extLst>
          </p:cNvPr>
          <p:cNvPicPr>
            <a:picLocks noChangeAspect="1"/>
          </p:cNvPicPr>
          <p:nvPr/>
        </p:nvPicPr>
        <p:blipFill>
          <a:blip r:embed="rId4"/>
          <a:stretch>
            <a:fillRect/>
          </a:stretch>
        </p:blipFill>
        <p:spPr>
          <a:xfrm>
            <a:off x="2787292" y="4699975"/>
            <a:ext cx="852814" cy="1199364"/>
          </a:xfrm>
          <a:prstGeom prst="rect">
            <a:avLst/>
          </a:prstGeom>
        </p:spPr>
      </p:pic>
      <p:sp>
        <p:nvSpPr>
          <p:cNvPr id="22" name="Freeform 7">
            <a:extLst>
              <a:ext uri="{FF2B5EF4-FFF2-40B4-BE49-F238E27FC236}">
                <a16:creationId xmlns:a16="http://schemas.microsoft.com/office/drawing/2014/main" id="{266A6DEF-B896-45DE-A763-78ABBEC159B9}"/>
              </a:ext>
            </a:extLst>
          </p:cNvPr>
          <p:cNvSpPr/>
          <p:nvPr/>
        </p:nvSpPr>
        <p:spPr>
          <a:xfrm>
            <a:off x="4138534" y="4499846"/>
            <a:ext cx="4352277" cy="1532684"/>
          </a:xfrm>
          <a:custGeom>
            <a:avLst/>
            <a:gdLst>
              <a:gd name="connsiteX0" fmla="*/ 0 w 4103150"/>
              <a:gd name="connsiteY0" fmla="*/ 255498 h 1532684"/>
              <a:gd name="connsiteX1" fmla="*/ 255498 w 4103150"/>
              <a:gd name="connsiteY1" fmla="*/ 0 h 1532684"/>
              <a:gd name="connsiteX2" fmla="*/ 3847652 w 4103150"/>
              <a:gd name="connsiteY2" fmla="*/ 0 h 1532684"/>
              <a:gd name="connsiteX3" fmla="*/ 4103150 w 4103150"/>
              <a:gd name="connsiteY3" fmla="*/ 255498 h 1532684"/>
              <a:gd name="connsiteX4" fmla="*/ 4103150 w 4103150"/>
              <a:gd name="connsiteY4" fmla="*/ 1277186 h 1532684"/>
              <a:gd name="connsiteX5" fmla="*/ 3847652 w 4103150"/>
              <a:gd name="connsiteY5" fmla="*/ 1532684 h 1532684"/>
              <a:gd name="connsiteX6" fmla="*/ 255498 w 4103150"/>
              <a:gd name="connsiteY6" fmla="*/ 1532684 h 1532684"/>
              <a:gd name="connsiteX7" fmla="*/ 0 w 4103150"/>
              <a:gd name="connsiteY7" fmla="*/ 1277186 h 1532684"/>
              <a:gd name="connsiteX8" fmla="*/ 0 w 4103150"/>
              <a:gd name="connsiteY8" fmla="*/ 255498 h 15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50" h="1532684">
                <a:moveTo>
                  <a:pt x="0" y="255498"/>
                </a:moveTo>
                <a:cubicBezTo>
                  <a:pt x="0" y="114390"/>
                  <a:pt x="114390" y="0"/>
                  <a:pt x="255498" y="0"/>
                </a:cubicBezTo>
                <a:lnTo>
                  <a:pt x="3847652" y="0"/>
                </a:lnTo>
                <a:cubicBezTo>
                  <a:pt x="3988760" y="0"/>
                  <a:pt x="4103150" y="114390"/>
                  <a:pt x="4103150" y="255498"/>
                </a:cubicBezTo>
                <a:lnTo>
                  <a:pt x="4103150" y="1277186"/>
                </a:lnTo>
                <a:cubicBezTo>
                  <a:pt x="4103150" y="1418294"/>
                  <a:pt x="3988760" y="1532684"/>
                  <a:pt x="3847652" y="1532684"/>
                </a:cubicBezTo>
                <a:lnTo>
                  <a:pt x="255498" y="1532684"/>
                </a:lnTo>
                <a:cubicBezTo>
                  <a:pt x="114390" y="1532684"/>
                  <a:pt x="0" y="1418294"/>
                  <a:pt x="0" y="1277186"/>
                </a:cubicBezTo>
                <a:lnTo>
                  <a:pt x="0" y="255498"/>
                </a:lnTo>
                <a:close/>
              </a:path>
            </a:pathLst>
          </a:cu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88625" tIns="188625" rIns="188625" bIns="188625" numCol="1" spcCol="1270" anchor="t" anchorCtr="0">
            <a:noAutofit/>
          </a:bodyPr>
          <a:lstStyle/>
          <a:p>
            <a:pPr marL="0" marR="0" lvl="0" indent="0" algn="l" defTabSz="711200" rtl="0" eaLnBrk="1" fontAlgn="auto"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58A618"/>
                </a:solidFill>
                <a:effectLst/>
                <a:uLnTx/>
                <a:uFillTx/>
                <a:latin typeface="Arial"/>
                <a:ea typeface="+mn-ea"/>
                <a:cs typeface="+mn-cs"/>
              </a:rPr>
              <a:t>Customized Local Health Survey</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200" b="0" i="0" u="none" strike="noStrike" kern="1200" cap="none" spc="0" normalizeH="0" baseline="0" noProof="0" dirty="0">
                <a:ln>
                  <a:noFill/>
                </a:ln>
                <a:solidFill>
                  <a:srgbClr val="58A618"/>
                </a:solidFill>
                <a:effectLst/>
                <a:uLnTx/>
                <a:uFillTx/>
                <a:latin typeface="Arial"/>
                <a:ea typeface="+mn-ea"/>
                <a:cs typeface="+mn-cs"/>
              </a:rPr>
              <a:t>Population-based, stratified by hospital service area</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200" b="0" i="0" u="none" strike="noStrike" kern="1200" cap="none" spc="0" normalizeH="0" baseline="0" noProof="0" dirty="0">
                <a:ln>
                  <a:noFill/>
                </a:ln>
                <a:solidFill>
                  <a:srgbClr val="58A618"/>
                </a:solidFill>
                <a:effectLst/>
                <a:uLnTx/>
                <a:uFillTx/>
                <a:latin typeface="Arial"/>
                <a:ea typeface="+mn-ea"/>
                <a:cs typeface="+mn-cs"/>
              </a:rPr>
              <a:t>Targets health status, experience, behaviors</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200" b="0" i="0" u="none" strike="noStrike" kern="1200" cap="none" spc="0" normalizeH="0" baseline="0" noProof="0" dirty="0">
                <a:ln>
                  <a:noFill/>
                </a:ln>
                <a:solidFill>
                  <a:srgbClr val="58A618"/>
                </a:solidFill>
                <a:effectLst/>
                <a:uLnTx/>
                <a:uFillTx/>
                <a:latin typeface="Arial"/>
                <a:ea typeface="+mn-ea"/>
                <a:cs typeface="+mn-cs"/>
              </a:rPr>
              <a:t>Conducted via landline/cell phones and internet-based surveys</a:t>
            </a:r>
          </a:p>
        </p:txBody>
      </p:sp>
      <p:sp>
        <p:nvSpPr>
          <p:cNvPr id="23" name="Freeform 9">
            <a:extLst>
              <a:ext uri="{FF2B5EF4-FFF2-40B4-BE49-F238E27FC236}">
                <a16:creationId xmlns:a16="http://schemas.microsoft.com/office/drawing/2014/main" id="{49F5756B-042B-49E7-B8A7-6DE916DEFCB8}"/>
              </a:ext>
            </a:extLst>
          </p:cNvPr>
          <p:cNvSpPr/>
          <p:nvPr/>
        </p:nvSpPr>
        <p:spPr>
          <a:xfrm>
            <a:off x="4145496" y="1343290"/>
            <a:ext cx="4345316" cy="1309572"/>
          </a:xfrm>
          <a:custGeom>
            <a:avLst/>
            <a:gdLst>
              <a:gd name="connsiteX0" fmla="*/ 0 w 4096587"/>
              <a:gd name="connsiteY0" fmla="*/ 218306 h 1309572"/>
              <a:gd name="connsiteX1" fmla="*/ 218306 w 4096587"/>
              <a:gd name="connsiteY1" fmla="*/ 0 h 1309572"/>
              <a:gd name="connsiteX2" fmla="*/ 3878281 w 4096587"/>
              <a:gd name="connsiteY2" fmla="*/ 0 h 1309572"/>
              <a:gd name="connsiteX3" fmla="*/ 4096587 w 4096587"/>
              <a:gd name="connsiteY3" fmla="*/ 218306 h 1309572"/>
              <a:gd name="connsiteX4" fmla="*/ 4096587 w 4096587"/>
              <a:gd name="connsiteY4" fmla="*/ 1091266 h 1309572"/>
              <a:gd name="connsiteX5" fmla="*/ 3878281 w 4096587"/>
              <a:gd name="connsiteY5" fmla="*/ 1309572 h 1309572"/>
              <a:gd name="connsiteX6" fmla="*/ 218306 w 4096587"/>
              <a:gd name="connsiteY6" fmla="*/ 1309572 h 1309572"/>
              <a:gd name="connsiteX7" fmla="*/ 0 w 4096587"/>
              <a:gd name="connsiteY7" fmla="*/ 1091266 h 1309572"/>
              <a:gd name="connsiteX8" fmla="*/ 0 w 4096587"/>
              <a:gd name="connsiteY8" fmla="*/ 218306 h 13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6587" h="1309572">
                <a:moveTo>
                  <a:pt x="0" y="218306"/>
                </a:moveTo>
                <a:cubicBezTo>
                  <a:pt x="0" y="97739"/>
                  <a:pt x="97739" y="0"/>
                  <a:pt x="218306" y="0"/>
                </a:cubicBezTo>
                <a:lnTo>
                  <a:pt x="3878281" y="0"/>
                </a:lnTo>
                <a:cubicBezTo>
                  <a:pt x="3998848" y="0"/>
                  <a:pt x="4096587" y="97739"/>
                  <a:pt x="4096587" y="218306"/>
                </a:cubicBezTo>
                <a:lnTo>
                  <a:pt x="4096587" y="1091266"/>
                </a:lnTo>
                <a:cubicBezTo>
                  <a:pt x="4096587" y="1211833"/>
                  <a:pt x="3998848" y="1309572"/>
                  <a:pt x="3878281" y="1309572"/>
                </a:cubicBezTo>
                <a:lnTo>
                  <a:pt x="218306" y="1309572"/>
                </a:lnTo>
                <a:cubicBezTo>
                  <a:pt x="97739" y="1309572"/>
                  <a:pt x="0" y="1211833"/>
                  <a:pt x="0" y="1091266"/>
                </a:cubicBezTo>
                <a:lnTo>
                  <a:pt x="0" y="218306"/>
                </a:lnTo>
                <a:close/>
              </a:path>
            </a:pathLst>
          </a:custGeom>
          <a:noFill/>
          <a:ln>
            <a:noFill/>
          </a:ln>
        </p:spPr>
        <p:style>
          <a:lnRef idx="2">
            <a:scrgbClr r="0" g="0" b="0"/>
          </a:lnRef>
          <a:fillRef idx="1">
            <a:scrgbClr r="0" g="0" b="0"/>
          </a:fillRef>
          <a:effectRef idx="0">
            <a:schemeClr val="accent4">
              <a:hueOff val="6133775"/>
              <a:satOff val="-13195"/>
              <a:lumOff val="-7942"/>
              <a:alphaOff val="0"/>
            </a:schemeClr>
          </a:effectRef>
          <a:fontRef idx="minor">
            <a:schemeClr val="lt1"/>
          </a:fontRef>
        </p:style>
        <p:txBody>
          <a:bodyPr spcFirstLastPara="0" vert="horz" wrap="square" lIns="177732" tIns="177732" rIns="177732" bIns="177732" numCol="1" spcCol="1270" anchor="t" anchorCtr="0">
            <a:noAutofit/>
          </a:bodyPr>
          <a:lstStyle/>
          <a:p>
            <a:pPr marL="0" marR="0" lvl="0" indent="0" algn="l" defTabSz="711200" rtl="0" eaLnBrk="1" fontAlgn="auto"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chemeClr val="accent5"/>
                </a:solidFill>
                <a:effectLst/>
                <a:uLnTx/>
                <a:uFillTx/>
                <a:latin typeface="Arial"/>
                <a:ea typeface="+mn-ea"/>
                <a:cs typeface="+mn-cs"/>
              </a:rPr>
              <a:t>Secondary Data</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County-level data</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Census data, vital statistics, other health-related data</a:t>
            </a:r>
          </a:p>
        </p:txBody>
      </p:sp>
      <p:sp>
        <p:nvSpPr>
          <p:cNvPr id="24" name="Freeform 11">
            <a:extLst>
              <a:ext uri="{FF2B5EF4-FFF2-40B4-BE49-F238E27FC236}">
                <a16:creationId xmlns:a16="http://schemas.microsoft.com/office/drawing/2014/main" id="{42142270-109F-4D04-BA63-E3DBB5DA0538}"/>
              </a:ext>
            </a:extLst>
          </p:cNvPr>
          <p:cNvSpPr/>
          <p:nvPr/>
        </p:nvSpPr>
        <p:spPr>
          <a:xfrm>
            <a:off x="4138534" y="2810012"/>
            <a:ext cx="4352277" cy="1532684"/>
          </a:xfrm>
          <a:custGeom>
            <a:avLst/>
            <a:gdLst>
              <a:gd name="connsiteX0" fmla="*/ 0 w 4103150"/>
              <a:gd name="connsiteY0" fmla="*/ 255498 h 1532684"/>
              <a:gd name="connsiteX1" fmla="*/ 255498 w 4103150"/>
              <a:gd name="connsiteY1" fmla="*/ 0 h 1532684"/>
              <a:gd name="connsiteX2" fmla="*/ 3847652 w 4103150"/>
              <a:gd name="connsiteY2" fmla="*/ 0 h 1532684"/>
              <a:gd name="connsiteX3" fmla="*/ 4103150 w 4103150"/>
              <a:gd name="connsiteY3" fmla="*/ 255498 h 1532684"/>
              <a:gd name="connsiteX4" fmla="*/ 4103150 w 4103150"/>
              <a:gd name="connsiteY4" fmla="*/ 1277186 h 1532684"/>
              <a:gd name="connsiteX5" fmla="*/ 3847652 w 4103150"/>
              <a:gd name="connsiteY5" fmla="*/ 1532684 h 1532684"/>
              <a:gd name="connsiteX6" fmla="*/ 255498 w 4103150"/>
              <a:gd name="connsiteY6" fmla="*/ 1532684 h 1532684"/>
              <a:gd name="connsiteX7" fmla="*/ 0 w 4103150"/>
              <a:gd name="connsiteY7" fmla="*/ 1277186 h 1532684"/>
              <a:gd name="connsiteX8" fmla="*/ 0 w 4103150"/>
              <a:gd name="connsiteY8" fmla="*/ 255498 h 15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50" h="1532684">
                <a:moveTo>
                  <a:pt x="0" y="255498"/>
                </a:moveTo>
                <a:cubicBezTo>
                  <a:pt x="0" y="114390"/>
                  <a:pt x="114390" y="0"/>
                  <a:pt x="255498" y="0"/>
                </a:cubicBezTo>
                <a:lnTo>
                  <a:pt x="3847652" y="0"/>
                </a:lnTo>
                <a:cubicBezTo>
                  <a:pt x="3988760" y="0"/>
                  <a:pt x="4103150" y="114390"/>
                  <a:pt x="4103150" y="255498"/>
                </a:cubicBezTo>
                <a:lnTo>
                  <a:pt x="4103150" y="1277186"/>
                </a:lnTo>
                <a:cubicBezTo>
                  <a:pt x="4103150" y="1418294"/>
                  <a:pt x="3988760" y="1532684"/>
                  <a:pt x="3847652" y="1532684"/>
                </a:cubicBezTo>
                <a:lnTo>
                  <a:pt x="255498" y="1532684"/>
                </a:lnTo>
                <a:cubicBezTo>
                  <a:pt x="114390" y="1532684"/>
                  <a:pt x="0" y="1418294"/>
                  <a:pt x="0" y="1277186"/>
                </a:cubicBezTo>
                <a:lnTo>
                  <a:pt x="0" y="255498"/>
                </a:lnTo>
                <a:close/>
              </a:path>
            </a:pathLst>
          </a:custGeom>
          <a:noFill/>
          <a:ln>
            <a:noFill/>
          </a:ln>
        </p:spPr>
        <p:style>
          <a:lnRef idx="2">
            <a:scrgbClr r="0" g="0" b="0"/>
          </a:lnRef>
          <a:fillRef idx="1">
            <a:scrgbClr r="0" g="0" b="0"/>
          </a:fillRef>
          <a:effectRef idx="0">
            <a:schemeClr val="accent4">
              <a:hueOff val="12267550"/>
              <a:satOff val="-26390"/>
              <a:lumOff val="-15883"/>
              <a:alphaOff val="0"/>
            </a:schemeClr>
          </a:effectRef>
          <a:fontRef idx="minor">
            <a:schemeClr val="lt1"/>
          </a:fontRef>
        </p:style>
        <p:txBody>
          <a:bodyPr spcFirstLastPara="0" vert="horz" wrap="square" lIns="188625" tIns="188625" rIns="188625" bIns="188625" numCol="1" spcCol="1270" anchor="t" anchorCtr="0">
            <a:noAutofit/>
          </a:bodyPr>
          <a:lstStyle/>
          <a:p>
            <a:pPr marL="0" marR="0" lvl="0" indent="0" algn="l" defTabSz="711200" rtl="0" eaLnBrk="1" fontAlgn="auto"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5A85D7">
                    <a:lumMod val="75000"/>
                  </a:srgbClr>
                </a:solidFill>
                <a:effectLst/>
                <a:uLnTx/>
                <a:uFillTx/>
                <a:latin typeface="Arial"/>
                <a:ea typeface="+mn-ea"/>
                <a:cs typeface="+mn-cs"/>
              </a:rPr>
              <a:t>Online Key Informant Survey</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200" b="0" i="0" u="none" strike="noStrike" kern="1200" cap="none" spc="0" normalizeH="0" baseline="0" noProof="0" dirty="0">
                <a:ln>
                  <a:noFill/>
                </a:ln>
                <a:solidFill>
                  <a:srgbClr val="5A85D7">
                    <a:lumMod val="75000"/>
                  </a:srgbClr>
                </a:solidFill>
                <a:effectLst/>
                <a:uLnTx/>
                <a:uFillTx/>
                <a:latin typeface="Arial"/>
                <a:ea typeface="+mn-ea"/>
                <a:cs typeface="+mn-cs"/>
              </a:rPr>
              <a:t>Community stakeholder input — </a:t>
            </a:r>
            <a:r>
              <a:rPr kumimoji="0" lang="en-US" sz="1200" b="0" i="1" u="none" strike="noStrike" kern="1200" cap="none" spc="0" normalizeH="0" baseline="0" noProof="0" dirty="0">
                <a:ln>
                  <a:noFill/>
                </a:ln>
                <a:solidFill>
                  <a:srgbClr val="5A85D7">
                    <a:lumMod val="75000"/>
                  </a:srgbClr>
                </a:solidFill>
                <a:effectLst/>
                <a:uLnTx/>
                <a:uFillTx/>
                <a:latin typeface="Arial"/>
                <a:ea typeface="+mn-ea"/>
                <a:cs typeface="+mn-cs"/>
              </a:rPr>
              <a:t>124</a:t>
            </a:r>
            <a:r>
              <a:rPr kumimoji="0" lang="en-US" sz="1200" b="0" i="0" u="none" strike="noStrike" kern="1200" cap="none" spc="0" normalizeH="0" baseline="0" noProof="0" dirty="0">
                <a:ln>
                  <a:noFill/>
                </a:ln>
                <a:solidFill>
                  <a:srgbClr val="5A85D7">
                    <a:lumMod val="75000"/>
                  </a:srgbClr>
                </a:solidFill>
                <a:effectLst/>
                <a:uLnTx/>
                <a:uFillTx/>
                <a:latin typeface="Arial"/>
                <a:ea typeface="+mn-ea"/>
                <a:cs typeface="+mn-cs"/>
              </a:rPr>
              <a:t> </a:t>
            </a:r>
            <a:r>
              <a:rPr kumimoji="0" lang="en-US" sz="1200" b="0" i="1" u="none" strike="noStrike" kern="1200" cap="none" spc="0" normalizeH="0" baseline="0" noProof="0" dirty="0">
                <a:ln>
                  <a:noFill/>
                </a:ln>
                <a:solidFill>
                  <a:srgbClr val="5A85D7">
                    <a:lumMod val="75000"/>
                  </a:srgbClr>
                </a:solidFill>
                <a:effectLst/>
                <a:uLnTx/>
                <a:uFillTx/>
                <a:latin typeface="Arial"/>
                <a:ea typeface="+mn-ea"/>
                <a:cs typeface="+mn-cs"/>
              </a:rPr>
              <a:t>physicians, public health, other health providers, social services, community leaders</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200" b="0" i="0" u="none" strike="noStrike" kern="1200" cap="none" spc="0" normalizeH="0" baseline="0" noProof="0" dirty="0">
                <a:ln>
                  <a:noFill/>
                </a:ln>
                <a:solidFill>
                  <a:srgbClr val="5A85D7">
                    <a:lumMod val="75000"/>
                  </a:srgbClr>
                </a:solidFill>
                <a:effectLst/>
                <a:uLnTx/>
                <a:uFillTx/>
                <a:latin typeface="Arial"/>
                <a:ea typeface="+mn-ea"/>
                <a:cs typeface="+mn-cs"/>
              </a:rPr>
              <a:t>Based on their experiences, the populations they serve</a:t>
            </a:r>
          </a:p>
        </p:txBody>
      </p:sp>
      <p:sp>
        <p:nvSpPr>
          <p:cNvPr id="25" name="Title 1">
            <a:extLst>
              <a:ext uri="{FF2B5EF4-FFF2-40B4-BE49-F238E27FC236}">
                <a16:creationId xmlns:a16="http://schemas.microsoft.com/office/drawing/2014/main" id="{589186A1-E762-48F0-9DA1-191172F46E28}"/>
              </a:ext>
            </a:extLst>
          </p:cNvPr>
          <p:cNvSpPr txBox="1">
            <a:spLocks/>
          </p:cNvSpPr>
          <p:nvPr/>
        </p:nvSpPr>
        <p:spPr>
          <a:xfrm>
            <a:off x="2465890" y="457200"/>
            <a:ext cx="6220910" cy="1014753"/>
          </a:xfrm>
          <a:prstGeom prst="rect">
            <a:avLst/>
          </a:prstGeom>
        </p:spPr>
        <p:txBody>
          <a:bodyPr anchor="t">
            <a:noAutofit/>
          </a:bodyPr>
          <a:lstStyle>
            <a:lvl1pPr algn="l" defTabSz="914400" rtl="0" eaLnBrk="1" latinLnBrk="0" hangingPunct="1">
              <a:lnSpc>
                <a:spcPts val="4000"/>
              </a:lnSpc>
              <a:spcBef>
                <a:spcPct val="0"/>
              </a:spcBef>
              <a:buNone/>
              <a:defRPr sz="4000" b="1" kern="1200" spc="-100">
                <a:solidFill>
                  <a:srgbClr val="5A85D7"/>
                </a:solidFill>
                <a:effectLst/>
                <a:latin typeface="Arial"/>
                <a:ea typeface="+mj-ea"/>
                <a:cs typeface="Arial"/>
              </a:defRPr>
            </a:lvl1pPr>
          </a:lstStyle>
          <a:p>
            <a:r>
              <a:rPr lang="en-US" sz="2400" dirty="0"/>
              <a:t>Community Health Needs Assessment</a:t>
            </a:r>
          </a:p>
        </p:txBody>
      </p:sp>
      <p:sp>
        <p:nvSpPr>
          <p:cNvPr id="26" name="Shape 2546">
            <a:extLst>
              <a:ext uri="{FF2B5EF4-FFF2-40B4-BE49-F238E27FC236}">
                <a16:creationId xmlns:a16="http://schemas.microsoft.com/office/drawing/2014/main" id="{3EABEF25-0789-42DB-B7F2-EBA650D85670}"/>
              </a:ext>
            </a:extLst>
          </p:cNvPr>
          <p:cNvSpPr/>
          <p:nvPr/>
        </p:nvSpPr>
        <p:spPr>
          <a:xfrm>
            <a:off x="2644604" y="1471953"/>
            <a:ext cx="1093461" cy="904034"/>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5"/>
          </a:solidFill>
          <a:ln w="12700">
            <a:solidFill>
              <a:schemeClr val="accent5"/>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pic>
        <p:nvPicPr>
          <p:cNvPr id="27" name="Graphic 26" descr="Customer review">
            <a:extLst>
              <a:ext uri="{FF2B5EF4-FFF2-40B4-BE49-F238E27FC236}">
                <a16:creationId xmlns:a16="http://schemas.microsoft.com/office/drawing/2014/main" id="{EB531A93-A935-4114-A3E8-7B90277DB8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2977" y="2996589"/>
            <a:ext cx="1256058" cy="1256056"/>
          </a:xfrm>
          <a:prstGeom prst="rect">
            <a:avLst/>
          </a:prstGeom>
        </p:spPr>
      </p:pic>
    </p:spTree>
    <p:custDataLst>
      <p:tags r:id="rId1"/>
    </p:custDataLst>
    <p:extLst>
      <p:ext uri="{BB962C8B-B14F-4D97-AF65-F5344CB8AC3E}">
        <p14:creationId xmlns:p14="http://schemas.microsoft.com/office/powerpoint/2010/main" val="22921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Prevalence of Cancer</a:t>
            </a:r>
          </a:p>
        </p:txBody>
      </p:sp>
      <p:sp>
        <p:nvSpPr>
          <p:cNvPr id="8" name="Subtitle 7"/>
          <p:cNvSpPr>
            <a:spLocks noGrp="1"/>
          </p:cNvSpPr>
          <p:nvPr>
            <p:ph type="subTitle" idx="1"/>
          </p:nvPr>
        </p:nvSpPr>
        <p:spPr>
          <a:xfrm>
            <a:off x="457200" y="5297713"/>
            <a:ext cx="5431872" cy="1262477"/>
          </a:xfrm>
        </p:spPr>
        <p:txBody>
          <a:bodyPr/>
          <a:lstStyle/>
          <a:p>
            <a:r>
              <a:rPr lang="en-US" dirty="0"/>
              <a:t>Sources:	●	2025 PRC Community Health Survey, PRC, Inc. [Items 24-25]</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Notes:	● 	Asked of all respondents.	</a:t>
            </a:r>
          </a:p>
        </p:txBody>
      </p:sp>
      <p:graphicFrame>
        <p:nvGraphicFramePr>
          <p:cNvPr id="12" name="US">
            <a:extLst>
              <a:ext uri="{FF2B5EF4-FFF2-40B4-BE49-F238E27FC236}">
                <a16:creationId xmlns:a16="http://schemas.microsoft.com/office/drawing/2014/main" id="{24184D0D-B0CE-4233-BA74-AE40B4C6B526}"/>
              </a:ext>
            </a:extLst>
          </p:cNvPr>
          <p:cNvGraphicFramePr>
            <a:graphicFrameLocks noGrp="1"/>
          </p:cNvGraphicFramePr>
          <p:nvPr>
            <p:ph type="chart" sz="quarter" idx="13"/>
            <p:extLst>
              <p:ext uri="{D42A27DB-BD31-4B8C-83A1-F6EECF244321}">
                <p14:modId xmlns:p14="http://schemas.microsoft.com/office/powerpoint/2010/main" val="606104629"/>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Placeholder 11">
            <a:extLst>
              <a:ext uri="{FF2B5EF4-FFF2-40B4-BE49-F238E27FC236}">
                <a16:creationId xmlns:a16="http://schemas.microsoft.com/office/drawing/2014/main" id="{CC3AB8C1-8C9C-3B51-6CF3-DF8EF49C0CC4}"/>
              </a:ext>
            </a:extLst>
          </p:cNvPr>
          <p:cNvGraphicFramePr>
            <a:graphicFrameLocks noGrp="1"/>
          </p:cNvGraphicFramePr>
          <p:nvPr>
            <p:ph type="chart" sz="quarter" idx="14"/>
            <p:extLst>
              <p:ext uri="{D42A27DB-BD31-4B8C-83A1-F6EECF244321}">
                <p14:modId xmlns:p14="http://schemas.microsoft.com/office/powerpoint/2010/main" val="502708022"/>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6" name="Flowchart: Off-page Connector 5">
            <a:extLst>
              <a:ext uri="{FF2B5EF4-FFF2-40B4-BE49-F238E27FC236}">
                <a16:creationId xmlns:a16="http://schemas.microsoft.com/office/drawing/2014/main" id="{1E44E097-A7A3-4040-8420-484D062C14D5}"/>
              </a:ext>
            </a:extLst>
          </p:cNvPr>
          <p:cNvSpPr/>
          <p:nvPr/>
        </p:nvSpPr>
        <p:spPr>
          <a:xfrm>
            <a:off x="2899732" y="2430989"/>
            <a:ext cx="2064068" cy="1503002"/>
          </a:xfrm>
          <a:prstGeom prst="flowChartOffpageConnector">
            <a:avLst/>
          </a:prstGeom>
          <a:solidFill>
            <a:srgbClr val="FBE5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050" dirty="0">
                <a:solidFill>
                  <a:schemeClr val="accent2"/>
                </a:solidFill>
                <a:latin typeface="Arial" panose="020B0604020202020204" pitchFamily="34" charset="0"/>
                <a:cs typeface="Arial" panose="020B0604020202020204" pitchFamily="34" charset="0"/>
              </a:rPr>
              <a:t>The most common types of cancers cited locally include:</a:t>
            </a:r>
          </a:p>
          <a:p>
            <a:pPr marL="290513" indent="-228600">
              <a:spcAft>
                <a:spcPts val="300"/>
              </a:spcAft>
              <a:buFont typeface="+mj-lt"/>
              <a:buAutoNum type="arabicParenR"/>
              <a:tabLst>
                <a:tab pos="1885950" algn="r"/>
                <a:tab pos="1943100" algn="r"/>
              </a:tabLst>
            </a:pPr>
            <a:r>
              <a:rPr lang="en-US" sz="1050" dirty="0">
                <a:solidFill>
                  <a:schemeClr val="accent2"/>
                </a:solidFill>
                <a:latin typeface="Arial" panose="020B0604020202020204" pitchFamily="34" charset="0"/>
                <a:cs typeface="Arial" panose="020B0604020202020204" pitchFamily="34" charset="0"/>
              </a:rPr>
              <a:t>Melanoma	23.4%</a:t>
            </a:r>
          </a:p>
          <a:p>
            <a:pPr marL="290513" indent="-228600">
              <a:spcAft>
                <a:spcPts val="300"/>
              </a:spcAft>
              <a:buFont typeface="+mj-lt"/>
              <a:buAutoNum type="arabicParenR"/>
              <a:tabLst>
                <a:tab pos="1885950" algn="r"/>
                <a:tab pos="1943100" algn="r"/>
              </a:tabLst>
            </a:pPr>
            <a:r>
              <a:rPr lang="en-US" sz="1050" dirty="0">
                <a:solidFill>
                  <a:schemeClr val="accent2"/>
                </a:solidFill>
                <a:latin typeface="Arial" panose="020B0604020202020204" pitchFamily="34" charset="0"/>
                <a:cs typeface="Arial" panose="020B0604020202020204" pitchFamily="34" charset="0"/>
              </a:rPr>
              <a:t>Breast Cancer	19.5%</a:t>
            </a:r>
          </a:p>
          <a:p>
            <a:pPr marL="290513" indent="-228600">
              <a:spcAft>
                <a:spcPts val="300"/>
              </a:spcAft>
              <a:buFont typeface="+mj-lt"/>
              <a:buAutoNum type="arabicParenR"/>
              <a:tabLst>
                <a:tab pos="1885950" algn="r"/>
                <a:tab pos="1943100" algn="r"/>
              </a:tabLst>
            </a:pPr>
            <a:r>
              <a:rPr lang="en-US" sz="1050" dirty="0">
                <a:solidFill>
                  <a:schemeClr val="accent2"/>
                </a:solidFill>
                <a:latin typeface="Arial" panose="020B0604020202020204" pitchFamily="34" charset="0"/>
                <a:cs typeface="Arial" panose="020B0604020202020204" pitchFamily="34" charset="0"/>
              </a:rPr>
              <a:t>Prostate Cancer	10.9%</a:t>
            </a:r>
          </a:p>
        </p:txBody>
      </p:sp>
      <p:sp>
        <p:nvSpPr>
          <p:cNvPr id="14" name="TextBox 13">
            <a:extLst>
              <a:ext uri="{FF2B5EF4-FFF2-40B4-BE49-F238E27FC236}">
                <a16:creationId xmlns:a16="http://schemas.microsoft.com/office/drawing/2014/main" id="{2AA83757-9635-4D66-BCB1-4ADC8D09E6CB}"/>
              </a:ext>
            </a:extLst>
          </p:cNvPr>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
        <p:nvSpPr>
          <p:cNvPr id="2" name="TextBox 1">
            <a:extLst>
              <a:ext uri="{FF2B5EF4-FFF2-40B4-BE49-F238E27FC236}">
                <a16:creationId xmlns:a16="http://schemas.microsoft.com/office/drawing/2014/main" id="{062D56F8-1055-6765-70AE-F658D6C3673F}"/>
              </a:ext>
            </a:extLst>
          </p:cNvPr>
          <p:cNvSpPr txBox="1"/>
          <p:nvPr/>
        </p:nvSpPr>
        <p:spPr>
          <a:xfrm>
            <a:off x="6453519" y="5637402"/>
            <a:ext cx="2290100" cy="838898"/>
          </a:xfrm>
          <a:prstGeom prst="rect">
            <a:avLst/>
          </a:prstGeom>
          <a:solidFill>
            <a:schemeClr val="bg1"/>
          </a:solidFill>
          <a:ln>
            <a:solidFill>
              <a:schemeClr val="accent5"/>
            </a:solidFill>
          </a:ln>
        </p:spPr>
        <p:txBody>
          <a:bodyPr wrap="square" rtlCol="0" anchor="ctr" anchorCtr="0">
            <a:noAutofit/>
          </a:bodyPr>
          <a:lstStyle/>
          <a:p>
            <a:pPr algn="ctr"/>
            <a:r>
              <a:rPr lang="en-US" sz="1400" dirty="0">
                <a:solidFill>
                  <a:schemeClr val="accent5"/>
                </a:solidFill>
                <a:latin typeface="Arial Narrow" panose="020B0606020202030204" pitchFamily="34" charset="0"/>
              </a:rPr>
              <a:t>Cancer history increases to 28.5% of those age 65+</a:t>
            </a:r>
          </a:p>
        </p:txBody>
      </p:sp>
    </p:spTree>
    <p:extLst>
      <p:ext uri="{BB962C8B-B14F-4D97-AF65-F5344CB8AC3E}">
        <p14:creationId xmlns:p14="http://schemas.microsoft.com/office/powerpoint/2010/main" val="120581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ubtitle 7">
            <a:extLst>
              <a:ext uri="{FF2B5EF4-FFF2-40B4-BE49-F238E27FC236}">
                <a16:creationId xmlns:a16="http://schemas.microsoft.com/office/drawing/2014/main" id="{CF3CE1C6-9C44-4581-AC01-3BE629697F08}"/>
              </a:ext>
            </a:extLst>
          </p:cNvPr>
          <p:cNvSpPr>
            <a:spLocks noGrp="1"/>
          </p:cNvSpPr>
          <p:nvPr>
            <p:ph type="subTitle" idx="1"/>
          </p:nvPr>
        </p:nvSpPr>
        <p:spPr>
          <a:xfrm>
            <a:off x="457200" y="5297713"/>
            <a:ext cx="8229600" cy="1051047"/>
          </a:xfrm>
        </p:spPr>
        <p:txBody>
          <a:bodyPr>
            <a:normAutofit lnSpcReduction="10000"/>
          </a:bodyPr>
          <a:lstStyle/>
          <a:p>
            <a:r>
              <a:rPr lang="en-US" dirty="0"/>
              <a:t>Sources:	●	2025 PRC Community Health Survey, PRC, Inc. [Items 101-103]</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	●	US Department of Health and Human Services. Healthy People 2030. https://health.gov/healthypeople</a:t>
            </a:r>
          </a:p>
          <a:p>
            <a:r>
              <a:rPr lang="en-US" dirty="0"/>
              <a:t>Notes:	● 	Each indicator is shown among the gender and/or age group specified.	</a:t>
            </a:r>
          </a:p>
          <a:p>
            <a:r>
              <a:rPr lang="en-US" dirty="0"/>
              <a:t>	● 	Note that national data for colorectal cancer screening reflect adults ages 50 to 75.	</a:t>
            </a:r>
          </a:p>
          <a:p>
            <a:endParaRPr lang="en-US" dirty="0"/>
          </a:p>
          <a:p>
            <a:endParaRPr lang="en-US" dirty="0"/>
          </a:p>
          <a:p>
            <a:endParaRPr lang="en-US" dirty="0"/>
          </a:p>
        </p:txBody>
      </p:sp>
      <p:graphicFrame>
        <p:nvGraphicFramePr>
          <p:cNvPr id="13" name="State/US">
            <a:extLst>
              <a:ext uri="{FF2B5EF4-FFF2-40B4-BE49-F238E27FC236}">
                <a16:creationId xmlns:a16="http://schemas.microsoft.com/office/drawing/2014/main" id="{A1F1E103-2ABF-417A-8675-C546FBC4233E}"/>
              </a:ext>
            </a:extLst>
          </p:cNvPr>
          <p:cNvGraphicFramePr>
            <a:graphicFrameLocks noGrp="1"/>
          </p:cNvGraphicFramePr>
          <p:nvPr>
            <p:ph type="chart" sz="quarter" idx="13"/>
            <p:extLst>
              <p:ext uri="{D42A27DB-BD31-4B8C-83A1-F6EECF244321}">
                <p14:modId xmlns:p14="http://schemas.microsoft.com/office/powerpoint/2010/main" val="812914870"/>
              </p:ext>
            </p:extLst>
          </p:nvPr>
        </p:nvGraphicFramePr>
        <p:xfrm>
          <a:off x="457200" y="1845579"/>
          <a:ext cx="2524125" cy="3278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State/US">
            <a:extLst>
              <a:ext uri="{FF2B5EF4-FFF2-40B4-BE49-F238E27FC236}">
                <a16:creationId xmlns:a16="http://schemas.microsoft.com/office/drawing/2014/main" id="{85697EF0-C9EC-4F78-B426-53D83023028C}"/>
              </a:ext>
            </a:extLst>
          </p:cNvPr>
          <p:cNvGraphicFramePr>
            <a:graphicFrameLocks noGrp="1"/>
          </p:cNvGraphicFramePr>
          <p:nvPr>
            <p:ph type="chart" sz="quarter" idx="14"/>
            <p:extLst>
              <p:ext uri="{D42A27DB-BD31-4B8C-83A1-F6EECF244321}">
                <p14:modId xmlns:p14="http://schemas.microsoft.com/office/powerpoint/2010/main" val="657635604"/>
              </p:ext>
            </p:extLst>
          </p:nvPr>
        </p:nvGraphicFramePr>
        <p:xfrm>
          <a:off x="3343275" y="1845579"/>
          <a:ext cx="2457450" cy="32788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4">
            <a:extLst>
              <a:ext uri="{FF2B5EF4-FFF2-40B4-BE49-F238E27FC236}">
                <a16:creationId xmlns:a16="http://schemas.microsoft.com/office/drawing/2014/main" id="{45E507AA-4CD6-4EC5-80E1-949A73594FCC}"/>
              </a:ext>
            </a:extLst>
          </p:cNvPr>
          <p:cNvSpPr>
            <a:spLocks noGrp="1"/>
          </p:cNvSpPr>
          <p:nvPr>
            <p:ph type="body" sz="quarter" idx="15"/>
          </p:nvPr>
        </p:nvSpPr>
        <p:spPr>
          <a:xfrm>
            <a:off x="457241" y="928465"/>
            <a:ext cx="2524551" cy="847250"/>
          </a:xfrm>
        </p:spPr>
        <p:txBody>
          <a:bodyPr/>
          <a:lstStyle/>
          <a:p>
            <a:r>
              <a:rPr lang="en-US" dirty="0"/>
              <a:t>Breast Cancer Screening</a:t>
            </a:r>
          </a:p>
          <a:p>
            <a:r>
              <a:rPr lang="en-US" sz="1200" dirty="0"/>
              <a:t>(Women 50-74)</a:t>
            </a:r>
            <a:br>
              <a:rPr lang="en-US" sz="1200" dirty="0"/>
            </a:br>
            <a:r>
              <a:rPr lang="en-US" sz="1050" dirty="0">
                <a:solidFill>
                  <a:schemeClr val="tx1">
                    <a:lumMod val="50000"/>
                    <a:lumOff val="50000"/>
                  </a:schemeClr>
                </a:solidFill>
              </a:rPr>
              <a:t>Healthy People 2030 = 80.5% or Higher</a:t>
            </a:r>
            <a:endParaRPr lang="en-US" dirty="0">
              <a:solidFill>
                <a:schemeClr val="tx1">
                  <a:lumMod val="50000"/>
                  <a:lumOff val="50000"/>
                </a:schemeClr>
              </a:solidFill>
            </a:endParaRPr>
          </a:p>
        </p:txBody>
      </p:sp>
      <p:sp>
        <p:nvSpPr>
          <p:cNvPr id="11" name="Title 4">
            <a:extLst>
              <a:ext uri="{FF2B5EF4-FFF2-40B4-BE49-F238E27FC236}">
                <a16:creationId xmlns:a16="http://schemas.microsoft.com/office/drawing/2014/main" id="{47986437-7D5B-4C53-8AFE-5812D502DF1F}"/>
              </a:ext>
            </a:extLst>
          </p:cNvPr>
          <p:cNvSpPr>
            <a:spLocks noGrp="1"/>
          </p:cNvSpPr>
          <p:nvPr>
            <p:ph type="body" sz="quarter" idx="16"/>
          </p:nvPr>
        </p:nvSpPr>
        <p:spPr>
          <a:xfrm>
            <a:off x="3343801" y="928465"/>
            <a:ext cx="2456924" cy="847250"/>
          </a:xfrm>
        </p:spPr>
        <p:txBody>
          <a:bodyPr/>
          <a:lstStyle/>
          <a:p>
            <a:r>
              <a:rPr lang="en-US" dirty="0"/>
              <a:t>Cervical Cancer Screening</a:t>
            </a:r>
          </a:p>
          <a:p>
            <a:r>
              <a:rPr lang="en-US" sz="1200" dirty="0"/>
              <a:t>(Women 21-65)</a:t>
            </a:r>
            <a:br>
              <a:rPr lang="en-US" sz="1200" dirty="0"/>
            </a:br>
            <a:r>
              <a:rPr lang="en-US" sz="1050" dirty="0">
                <a:solidFill>
                  <a:schemeClr val="tx1">
                    <a:lumMod val="50000"/>
                    <a:lumOff val="50000"/>
                  </a:schemeClr>
                </a:solidFill>
              </a:rPr>
              <a:t>Healthy People 2030 = 84.3% or Higher</a:t>
            </a:r>
          </a:p>
        </p:txBody>
      </p:sp>
      <p:graphicFrame>
        <p:nvGraphicFramePr>
          <p:cNvPr id="15" name="State/US">
            <a:extLst>
              <a:ext uri="{FF2B5EF4-FFF2-40B4-BE49-F238E27FC236}">
                <a16:creationId xmlns:a16="http://schemas.microsoft.com/office/drawing/2014/main" id="{19E96C22-CED1-4337-990A-7A30AAFFDB2D}"/>
              </a:ext>
            </a:extLst>
          </p:cNvPr>
          <p:cNvGraphicFramePr>
            <a:graphicFrameLocks noGrp="1"/>
          </p:cNvGraphicFramePr>
          <p:nvPr>
            <p:ph type="chart" sz="quarter" idx="17"/>
            <p:extLst>
              <p:ext uri="{D42A27DB-BD31-4B8C-83A1-F6EECF244321}">
                <p14:modId xmlns:p14="http://schemas.microsoft.com/office/powerpoint/2010/main" val="1962936317"/>
              </p:ext>
            </p:extLst>
          </p:nvPr>
        </p:nvGraphicFramePr>
        <p:xfrm>
          <a:off x="6162675" y="1845579"/>
          <a:ext cx="2524125" cy="3278872"/>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4">
            <a:extLst>
              <a:ext uri="{FF2B5EF4-FFF2-40B4-BE49-F238E27FC236}">
                <a16:creationId xmlns:a16="http://schemas.microsoft.com/office/drawing/2014/main" id="{02FBC2BF-E85B-4AAD-B31C-B72AA598B311}"/>
              </a:ext>
            </a:extLst>
          </p:cNvPr>
          <p:cNvSpPr>
            <a:spLocks noGrp="1"/>
          </p:cNvSpPr>
          <p:nvPr>
            <p:ph type="body" sz="quarter" idx="18"/>
          </p:nvPr>
        </p:nvSpPr>
        <p:spPr>
          <a:xfrm>
            <a:off x="6162793" y="928465"/>
            <a:ext cx="2524491" cy="847250"/>
          </a:xfrm>
        </p:spPr>
        <p:txBody>
          <a:bodyPr/>
          <a:lstStyle/>
          <a:p>
            <a:r>
              <a:rPr lang="en-US" dirty="0"/>
              <a:t>Colorectal Cancer Screening</a:t>
            </a:r>
          </a:p>
          <a:p>
            <a:r>
              <a:rPr lang="en-US" sz="1200" dirty="0"/>
              <a:t>(All Adults 45-75)</a:t>
            </a:r>
            <a:br>
              <a:rPr lang="en-US" dirty="0"/>
            </a:br>
            <a:r>
              <a:rPr lang="en-US" sz="1050" dirty="0">
                <a:solidFill>
                  <a:schemeClr val="tx1">
                    <a:lumMod val="50000"/>
                    <a:lumOff val="50000"/>
                  </a:schemeClr>
                </a:solidFill>
              </a:rPr>
              <a:t>Healthy People 2030 = 74.4% or Higher</a:t>
            </a:r>
          </a:p>
        </p:txBody>
      </p:sp>
    </p:spTree>
    <p:extLst>
      <p:ext uri="{BB962C8B-B14F-4D97-AF65-F5344CB8AC3E}">
        <p14:creationId xmlns:p14="http://schemas.microsoft.com/office/powerpoint/2010/main" val="296368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E2CA7-6761-B773-02E4-84FA6E855BF2}"/>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E33F5608-4F56-BD38-7369-2F9A77C13631}"/>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b="1" dirty="0">
                <a:solidFill>
                  <a:schemeClr val="accent4">
                    <a:lumMod val="50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D320138B-2B51-203E-B1DA-AF83466C7476}"/>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97845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dirty="0"/>
              <a:t>Diabetes Mortality</a:t>
            </a:r>
            <a:br>
              <a:rPr lang="en-US" dirty="0"/>
            </a:br>
            <a:r>
              <a:rPr lang="en-US" sz="1800" b="0" dirty="0"/>
              <a:t>(</a:t>
            </a:r>
            <a:r>
              <a:rPr lang="en-US" sz="1800" b="0" dirty="0">
                <a:solidFill>
                  <a:schemeClr val="tx1"/>
                </a:solidFill>
              </a:rPr>
              <a:t>2021-2023</a:t>
            </a:r>
            <a:r>
              <a:rPr lang="en-US" sz="1800" b="0" dirty="0"/>
              <a:t> Annual Average Deaths per 100,000 Population)</a:t>
            </a:r>
            <a:endParaRPr lang="en-US" sz="1800" b="0" dirty="0">
              <a:solidFill>
                <a:schemeClr val="tx1">
                  <a:lumMod val="50000"/>
                  <a:lumOff val="50000"/>
                </a:schemeClr>
              </a:solidFill>
            </a:endParaRPr>
          </a:p>
        </p:txBody>
      </p:sp>
      <p:sp>
        <p:nvSpPr>
          <p:cNvPr id="8" name="Subtitle 7"/>
          <p:cNvSpPr>
            <a:spLocks noGrp="1"/>
          </p:cNvSpPr>
          <p:nvPr>
            <p:ph type="subTitle" idx="1"/>
          </p:nvPr>
        </p:nvSpPr>
        <p:spPr>
          <a:xfrm>
            <a:off x="457200" y="5297713"/>
            <a:ext cx="5205369" cy="1302073"/>
          </a:xfrm>
          <a:noFill/>
        </p:spPr>
        <p:txBody>
          <a:bodyPr>
            <a:normAutofit/>
          </a:bodyPr>
          <a:lstStyle/>
          <a:p>
            <a:r>
              <a:rPr lang="en-US" dirty="0"/>
              <a:t>Sources:	● 	CDC WONDER Online Query System. Centers for Disease Control and Prevention, Epidemiology Program Office, Division of Public Health Surveillance and Informatics. Data extracted April 2025.</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a:t>
            </a:r>
          </a:p>
          <a:p>
            <a:endParaRPr lang="en-US" dirty="0"/>
          </a:p>
          <a:p>
            <a:endParaRPr lang="en-US" dirty="0"/>
          </a:p>
        </p:txBody>
      </p:sp>
      <p:graphicFrame>
        <p:nvGraphicFramePr>
          <p:cNvPr id="7" name="2e">
            <a:extLst>
              <a:ext uri="{FF2B5EF4-FFF2-40B4-BE49-F238E27FC236}">
                <a16:creationId xmlns:a16="http://schemas.microsoft.com/office/drawing/2014/main" id="{4704AE5D-4CA0-D822-92CE-7D4ADBDA53A3}"/>
              </a:ext>
            </a:extLst>
          </p:cNvPr>
          <p:cNvGraphicFramePr>
            <a:graphicFrameLocks noGrp="1"/>
          </p:cNvGraphicFramePr>
          <p:nvPr>
            <p:ph type="chart" sz="quarter" idx="13"/>
            <p:extLst>
              <p:ext uri="{D42A27DB-BD31-4B8C-83A1-F6EECF244321}">
                <p14:modId xmlns:p14="http://schemas.microsoft.com/office/powerpoint/2010/main" val="1351365823"/>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F97442A-4F20-92B3-88EE-0C8A4C56EE8F}"/>
              </a:ext>
            </a:extLst>
          </p:cNvPr>
          <p:cNvSpPr txBox="1"/>
          <p:nvPr/>
        </p:nvSpPr>
        <p:spPr>
          <a:xfrm>
            <a:off x="6056851" y="5612235"/>
            <a:ext cx="2852257" cy="987552"/>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Consistently higher than VA and US throughout the past decade.</a:t>
            </a:r>
          </a:p>
          <a:p>
            <a:pPr algn="ctr"/>
            <a:endParaRPr lang="en-US" sz="1000" dirty="0">
              <a:solidFill>
                <a:schemeClr val="accent2"/>
              </a:solidFill>
              <a:latin typeface="Arial Narrow" panose="020B0606020202030204" pitchFamily="34" charset="0"/>
            </a:endParaRPr>
          </a:p>
          <a:p>
            <a:pPr algn="ctr"/>
            <a:r>
              <a:rPr lang="en-US" sz="1400" dirty="0">
                <a:solidFill>
                  <a:schemeClr val="accent2"/>
                </a:solidFill>
                <a:latin typeface="Arial Narrow" panose="020B0606020202030204" pitchFamily="34" charset="0"/>
              </a:rPr>
              <a:t>Kidney disease deaths are likewise high.</a:t>
            </a:r>
          </a:p>
        </p:txBody>
      </p:sp>
    </p:spTree>
    <p:extLst>
      <p:ext uri="{BB962C8B-B14F-4D97-AF65-F5344CB8AC3E}">
        <p14:creationId xmlns:p14="http://schemas.microsoft.com/office/powerpoint/2010/main" val="81881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Prevalence of Diabetes</a:t>
            </a:r>
          </a:p>
        </p:txBody>
      </p:sp>
      <p:sp>
        <p:nvSpPr>
          <p:cNvPr id="8" name="Subtitle 7"/>
          <p:cNvSpPr>
            <a:spLocks noGrp="1"/>
          </p:cNvSpPr>
          <p:nvPr>
            <p:ph type="subTitle" idx="1"/>
          </p:nvPr>
        </p:nvSpPr>
        <p:spPr/>
        <p:txBody>
          <a:bodyPr/>
          <a:lstStyle/>
          <a:p>
            <a:r>
              <a:rPr lang="en-US" dirty="0"/>
              <a:t>Sources:	●	2025 PRC Community Health Survey, PRC, Inc. [Item 106]</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Notes:	● 	Asked of all respondents. 	Excludes gestational diabetes (occurring only during pregnancy).</a:t>
            </a:r>
          </a:p>
          <a:p>
            <a:endParaRPr lang="en-US" dirty="0"/>
          </a:p>
        </p:txBody>
      </p:sp>
      <p:graphicFrame>
        <p:nvGraphicFramePr>
          <p:cNvPr id="10" name="2e">
            <a:extLst>
              <a:ext uri="{FF2B5EF4-FFF2-40B4-BE49-F238E27FC236}">
                <a16:creationId xmlns:a16="http://schemas.microsoft.com/office/drawing/2014/main" id="{01A28C04-DF99-1B60-25B0-1F4F78B55121}"/>
              </a:ext>
            </a:extLst>
          </p:cNvPr>
          <p:cNvGraphicFramePr>
            <a:graphicFrameLocks noGrp="1"/>
          </p:cNvGraphicFramePr>
          <p:nvPr>
            <p:ph type="chart" sz="quarter" idx="13"/>
            <p:extLst>
              <p:ext uri="{D42A27DB-BD31-4B8C-83A1-F6EECF244321}">
                <p14:modId xmlns:p14="http://schemas.microsoft.com/office/powerpoint/2010/main" val="2339025859"/>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11">
            <a:extLst>
              <a:ext uri="{FF2B5EF4-FFF2-40B4-BE49-F238E27FC236}">
                <a16:creationId xmlns:a16="http://schemas.microsoft.com/office/drawing/2014/main" id="{D1FAAE46-E45C-202A-DA13-E001C64CF4B9}"/>
              </a:ext>
            </a:extLst>
          </p:cNvPr>
          <p:cNvGraphicFramePr>
            <a:graphicFrameLocks noGrp="1"/>
          </p:cNvGraphicFramePr>
          <p:nvPr>
            <p:ph type="chart" sz="quarter" idx="14"/>
            <p:extLst>
              <p:ext uri="{D42A27DB-BD31-4B8C-83A1-F6EECF244321}">
                <p14:modId xmlns:p14="http://schemas.microsoft.com/office/powerpoint/2010/main" val="3602862614"/>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
        <p:nvSpPr>
          <p:cNvPr id="12" name="Down Arrow Callout 9">
            <a:extLst>
              <a:ext uri="{FF2B5EF4-FFF2-40B4-BE49-F238E27FC236}">
                <a16:creationId xmlns:a16="http://schemas.microsoft.com/office/drawing/2014/main" id="{7196875E-F1F4-4095-9973-022297EF680A}"/>
              </a:ext>
            </a:extLst>
          </p:cNvPr>
          <p:cNvSpPr/>
          <p:nvPr/>
        </p:nvSpPr>
        <p:spPr>
          <a:xfrm>
            <a:off x="674023" y="1972921"/>
            <a:ext cx="3275239" cy="518032"/>
          </a:xfrm>
          <a:prstGeom prst="rect">
            <a:avLst/>
          </a:prstGeom>
          <a:solidFill>
            <a:srgbClr val="F9DFDF"/>
          </a:solidFill>
          <a:ln w="12700">
            <a:noFill/>
          </a:ln>
        </p:spPr>
        <p:txBody>
          <a:bodyPr wrap="square" lIns="91440" tIns="0" rIns="9144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dirty="0">
                <a:solidFill>
                  <a:schemeClr val="accent2"/>
                </a:solidFill>
                <a:latin typeface="Arial" panose="020B0604020202020204" pitchFamily="34" charset="0"/>
                <a:cs typeface="Arial" panose="020B0604020202020204" pitchFamily="34" charset="0"/>
              </a:rPr>
              <a:t>Another 16.4% of adults have been diagnosed with “pre-diabetes” or “borderline” diabetes (vs. 5.7% US).</a:t>
            </a:r>
          </a:p>
        </p:txBody>
      </p:sp>
    </p:spTree>
    <p:extLst>
      <p:ext uri="{BB962C8B-B14F-4D97-AF65-F5344CB8AC3E}">
        <p14:creationId xmlns:p14="http://schemas.microsoft.com/office/powerpoint/2010/main" val="87763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Prevalence of Diabetes</a:t>
            </a:r>
            <a:br>
              <a:rPr lang="en-US" dirty="0"/>
            </a:br>
            <a:r>
              <a:rPr lang="en-US" sz="1800" dirty="0"/>
              <a:t>(Total Area, 2025)</a:t>
            </a:r>
            <a:endParaRPr lang="en-US" dirty="0"/>
          </a:p>
        </p:txBody>
      </p:sp>
      <p:sp>
        <p:nvSpPr>
          <p:cNvPr id="8" name="Subtitle 7"/>
          <p:cNvSpPr>
            <a:spLocks noGrp="1"/>
          </p:cNvSpPr>
          <p:nvPr>
            <p:ph type="subTitle" idx="1"/>
          </p:nvPr>
        </p:nvSpPr>
        <p:spPr/>
        <p:txBody>
          <a:bodyPr/>
          <a:lstStyle/>
          <a:p>
            <a:r>
              <a:rPr lang="en-US" dirty="0"/>
              <a:t>Sources:	●	2025 PRC Community Health Survey, PRC, Inc. [Item 106]</a:t>
            </a:r>
          </a:p>
          <a:p>
            <a:r>
              <a:rPr lang="en-US" dirty="0"/>
              <a:t>Notes:	●	Asked of all respondents. </a:t>
            </a:r>
          </a:p>
          <a:p>
            <a:r>
              <a:rPr lang="en-US" dirty="0"/>
              <a:t>	● 	Excludes gestational diabetes (occurring only during pregnancy).</a:t>
            </a:r>
          </a:p>
        </p:txBody>
      </p:sp>
      <p:graphicFrame>
        <p:nvGraphicFramePr>
          <p:cNvPr id="4" name="Demo">
            <a:extLst>
              <a:ext uri="{FF2B5EF4-FFF2-40B4-BE49-F238E27FC236}">
                <a16:creationId xmlns:a16="http://schemas.microsoft.com/office/drawing/2014/main" id="{E5740428-5727-C51E-FF7D-E3AB81313629}"/>
              </a:ext>
            </a:extLst>
          </p:cNvPr>
          <p:cNvGraphicFramePr>
            <a:graphicFrameLocks noGrp="1"/>
          </p:cNvGraphicFramePr>
          <p:nvPr>
            <p:ph type="chart" sz="quarter" idx="13"/>
            <p:extLst>
              <p:ext uri="{D42A27DB-BD31-4B8C-83A1-F6EECF244321}">
                <p14:modId xmlns:p14="http://schemas.microsoft.com/office/powerpoint/2010/main" val="460974555"/>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21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8DFF-658F-8DB3-74E5-500F03EB8A85}"/>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F40703F8-0A57-A096-9953-AEE270298C2F}"/>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b="1" dirty="0">
                <a:solidFill>
                  <a:schemeClr val="accent4">
                    <a:lumMod val="50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DECA7020-6327-03EA-A4E9-BFFF8C5F6F84}"/>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91230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Limited in Activities in Some Way </a:t>
            </a:r>
            <a:br>
              <a:rPr lang="en-US" dirty="0"/>
            </a:br>
            <a:r>
              <a:rPr lang="en-US" dirty="0"/>
              <a:t>Due to a Physical, Mental, or Emotional Problem</a:t>
            </a:r>
          </a:p>
        </p:txBody>
      </p:sp>
      <p:sp>
        <p:nvSpPr>
          <p:cNvPr id="8" name="Subtitle 7"/>
          <p:cNvSpPr>
            <a:spLocks noGrp="1"/>
          </p:cNvSpPr>
          <p:nvPr>
            <p:ph type="subTitle" idx="1"/>
          </p:nvPr>
        </p:nvSpPr>
        <p:spPr/>
        <p:txBody>
          <a:bodyPr/>
          <a:lstStyle/>
          <a:p>
            <a:r>
              <a:rPr lang="en-US" dirty="0"/>
              <a:t>Sources:	</a:t>
            </a:r>
            <a:r>
              <a:rPr lang="en-US" dirty="0">
                <a:sym typeface="Symbol"/>
              </a:rPr>
              <a:t>●	</a:t>
            </a:r>
            <a:r>
              <a:rPr lang="en-US" dirty="0"/>
              <a:t>2025 PRC Community Health Survey, PRC, Inc. [Items 83-84]</a:t>
            </a:r>
          </a:p>
          <a:p>
            <a:r>
              <a:rPr lang="en-US" dirty="0"/>
              <a:t>	● 	2023 PRC National Health Survey, PRC, Inc.</a:t>
            </a:r>
          </a:p>
          <a:p>
            <a:r>
              <a:rPr lang="en-US" dirty="0"/>
              <a:t>Notes:	● 	Asked of all respondents.</a:t>
            </a:r>
          </a:p>
        </p:txBody>
      </p:sp>
      <p:graphicFrame>
        <p:nvGraphicFramePr>
          <p:cNvPr id="12" name="US">
            <a:extLst>
              <a:ext uri="{FF2B5EF4-FFF2-40B4-BE49-F238E27FC236}">
                <a16:creationId xmlns:a16="http://schemas.microsoft.com/office/drawing/2014/main" id="{0C18B7CB-0BC5-7259-C6EA-6B1A33F73F6B}"/>
              </a:ext>
            </a:extLst>
          </p:cNvPr>
          <p:cNvGraphicFramePr>
            <a:graphicFrameLocks noGrp="1"/>
          </p:cNvGraphicFramePr>
          <p:nvPr>
            <p:ph type="chart" sz="quarter" idx="13"/>
            <p:extLst>
              <p:ext uri="{D42A27DB-BD31-4B8C-83A1-F6EECF244321}">
                <p14:modId xmlns:p14="http://schemas.microsoft.com/office/powerpoint/2010/main" val="305664220"/>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30B48507-FE78-58C7-5B51-5AE581F64464}"/>
              </a:ext>
            </a:extLst>
          </p:cNvPr>
          <p:cNvGraphicFramePr>
            <a:graphicFrameLocks noGrp="1"/>
          </p:cNvGraphicFramePr>
          <p:nvPr>
            <p:ph type="chart" sz="quarter" idx="14"/>
            <p:extLst>
              <p:ext uri="{D42A27DB-BD31-4B8C-83A1-F6EECF244321}">
                <p14:modId xmlns:p14="http://schemas.microsoft.com/office/powerpoint/2010/main" val="1198934614"/>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8">
            <a:extLst>
              <a:ext uri="{FF2B5EF4-FFF2-40B4-BE49-F238E27FC236}">
                <a16:creationId xmlns:a16="http://schemas.microsoft.com/office/drawing/2014/main" id="{2EB94875-B975-46F9-BEB9-B65A9628204A}"/>
              </a:ext>
            </a:extLst>
          </p:cNvPr>
          <p:cNvSpPr txBox="1"/>
          <p:nvPr/>
        </p:nvSpPr>
        <p:spPr>
          <a:xfrm>
            <a:off x="6606233" y="2027334"/>
            <a:ext cx="1984672" cy="307782"/>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
        <p:nvSpPr>
          <p:cNvPr id="9" name="Down Arrow Callout 9">
            <a:extLst>
              <a:ext uri="{FF2B5EF4-FFF2-40B4-BE49-F238E27FC236}">
                <a16:creationId xmlns:a16="http://schemas.microsoft.com/office/drawing/2014/main" id="{D998FAA3-8485-455D-911D-549CD577A83D}"/>
              </a:ext>
            </a:extLst>
          </p:cNvPr>
          <p:cNvSpPr/>
          <p:nvPr/>
        </p:nvSpPr>
        <p:spPr>
          <a:xfrm>
            <a:off x="3789565" y="2027334"/>
            <a:ext cx="1631373" cy="1330785"/>
          </a:xfrm>
          <a:prstGeom prst="flowChartOffpageConnector">
            <a:avLst/>
          </a:prstGeom>
          <a:solidFill>
            <a:srgbClr val="F9DFD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68275" indent="-114300">
              <a:spcAft>
                <a:spcPts val="100"/>
              </a:spcAft>
            </a:pPr>
            <a:r>
              <a:rPr lang="en-US" sz="1000" dirty="0">
                <a:solidFill>
                  <a:schemeClr val="accent2"/>
                </a:solidFill>
                <a:latin typeface="Arial" panose="020B0604020202020204" pitchFamily="34" charset="0"/>
                <a:ea typeface="Segoe UI" pitchFamily="34" charset="0"/>
                <a:cs typeface="Arial" panose="020B0604020202020204" pitchFamily="34" charset="0"/>
              </a:rPr>
              <a:t>Most common conditions:</a:t>
            </a:r>
          </a:p>
          <a:p>
            <a:pPr marL="168275" indent="-114300">
              <a:spcAft>
                <a:spcPts val="100"/>
              </a:spcAft>
              <a:buFont typeface="Arial" panose="020B0604020202020204" pitchFamily="34" charset="0"/>
              <a:buChar char="•"/>
            </a:pPr>
            <a:r>
              <a:rPr lang="en-US" sz="1000" dirty="0">
                <a:solidFill>
                  <a:schemeClr val="accent2"/>
                </a:solidFill>
                <a:latin typeface="Arial" panose="020B0604020202020204" pitchFamily="34" charset="0"/>
                <a:ea typeface="Segoe UI" pitchFamily="34" charset="0"/>
                <a:cs typeface="Arial" panose="020B0604020202020204" pitchFamily="34" charset="0"/>
              </a:rPr>
              <a:t>Mental health</a:t>
            </a:r>
          </a:p>
          <a:p>
            <a:pPr marL="168275" indent="-114300">
              <a:spcAft>
                <a:spcPts val="100"/>
              </a:spcAft>
              <a:buFont typeface="Arial" panose="020B0604020202020204" pitchFamily="34" charset="0"/>
              <a:buChar char="•"/>
            </a:pPr>
            <a:r>
              <a:rPr lang="en-US" sz="1000" dirty="0">
                <a:solidFill>
                  <a:schemeClr val="accent2"/>
                </a:solidFill>
                <a:latin typeface="Arial" panose="020B0604020202020204" pitchFamily="34" charset="0"/>
                <a:ea typeface="Segoe UI" pitchFamily="34" charset="0"/>
                <a:cs typeface="Arial" panose="020B0604020202020204" pitchFamily="34" charset="0"/>
              </a:rPr>
              <a:t>Back/neck problems</a:t>
            </a:r>
          </a:p>
          <a:p>
            <a:pPr marL="168275" indent="-114300">
              <a:spcAft>
                <a:spcPts val="100"/>
              </a:spcAft>
              <a:buFont typeface="Arial" panose="020B0604020202020204" pitchFamily="34" charset="0"/>
              <a:buChar char="•"/>
            </a:pPr>
            <a:r>
              <a:rPr lang="en-US" sz="1000" dirty="0">
                <a:solidFill>
                  <a:schemeClr val="accent2"/>
                </a:solidFill>
                <a:latin typeface="Arial" panose="020B0604020202020204" pitchFamily="34" charset="0"/>
                <a:ea typeface="Segoe UI" pitchFamily="34" charset="0"/>
                <a:cs typeface="Arial" panose="020B0604020202020204" pitchFamily="34" charset="0"/>
              </a:rPr>
              <a:t>Arthritis</a:t>
            </a:r>
          </a:p>
          <a:p>
            <a:pPr marL="168275" indent="-114300">
              <a:spcAft>
                <a:spcPts val="100"/>
              </a:spcAft>
              <a:buFont typeface="Arial" panose="020B0604020202020204" pitchFamily="34" charset="0"/>
              <a:buChar char="•"/>
            </a:pPr>
            <a:r>
              <a:rPr lang="en-US" sz="1000" dirty="0">
                <a:solidFill>
                  <a:schemeClr val="accent2"/>
                </a:solidFill>
                <a:latin typeface="Arial" panose="020B0604020202020204" pitchFamily="34" charset="0"/>
                <a:ea typeface="Segoe UI" pitchFamily="34" charset="0"/>
                <a:cs typeface="Arial" panose="020B0604020202020204" pitchFamily="34" charset="0"/>
              </a:rPr>
              <a:t>Difficulty walking</a:t>
            </a:r>
          </a:p>
          <a:p>
            <a:pPr marL="168275" indent="-114300">
              <a:spcAft>
                <a:spcPts val="100"/>
              </a:spcAft>
              <a:buFont typeface="Arial" panose="020B0604020202020204" pitchFamily="34" charset="0"/>
              <a:buChar char="•"/>
            </a:pPr>
            <a:r>
              <a:rPr lang="en-US" sz="1000" dirty="0">
                <a:solidFill>
                  <a:schemeClr val="accent2"/>
                </a:solidFill>
                <a:latin typeface="Arial" panose="020B0604020202020204" pitchFamily="34" charset="0"/>
                <a:ea typeface="Segoe UI" pitchFamily="34" charset="0"/>
                <a:cs typeface="Arial" panose="020B0604020202020204" pitchFamily="34" charset="0"/>
              </a:rPr>
              <a:t>Bone/joint injury</a:t>
            </a:r>
          </a:p>
        </p:txBody>
      </p:sp>
    </p:spTree>
    <p:extLst>
      <p:ext uri="{BB962C8B-B14F-4D97-AF65-F5344CB8AC3E}">
        <p14:creationId xmlns:p14="http://schemas.microsoft.com/office/powerpoint/2010/main" val="280710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Limited in Activities in Some Way </a:t>
            </a:r>
            <a:br>
              <a:rPr lang="en-US" dirty="0"/>
            </a:br>
            <a:r>
              <a:rPr lang="en-US" dirty="0"/>
              <a:t>Due to a Physical, Mental, or Emotional Problem</a:t>
            </a:r>
            <a:br>
              <a:rPr lang="en-US" dirty="0"/>
            </a:br>
            <a:r>
              <a:rPr lang="en-US" sz="1800" b="0" dirty="0"/>
              <a:t>(Total Area, 2025)</a:t>
            </a:r>
          </a:p>
        </p:txBody>
      </p:sp>
      <p:sp>
        <p:nvSpPr>
          <p:cNvPr id="8" name="Subtitle 7"/>
          <p:cNvSpPr>
            <a:spLocks noGrp="1"/>
          </p:cNvSpPr>
          <p:nvPr>
            <p:ph type="subTitle" idx="1"/>
          </p:nvPr>
        </p:nvSpPr>
        <p:spPr/>
        <p:txBody>
          <a:bodyPr/>
          <a:lstStyle/>
          <a:p>
            <a:r>
              <a:rPr lang="en-US" dirty="0"/>
              <a:t>Sources:	●	2025 PRC Community Health Survey, PRC, Inc. [Item 83]</a:t>
            </a:r>
          </a:p>
          <a:p>
            <a:r>
              <a:rPr lang="en-US" dirty="0"/>
              <a:t>Notes:	●	Asked of all respondents.</a:t>
            </a:r>
          </a:p>
        </p:txBody>
      </p:sp>
      <p:graphicFrame>
        <p:nvGraphicFramePr>
          <p:cNvPr id="4" name="Demo">
            <a:extLst>
              <a:ext uri="{FF2B5EF4-FFF2-40B4-BE49-F238E27FC236}">
                <a16:creationId xmlns:a16="http://schemas.microsoft.com/office/drawing/2014/main" id="{D014770B-325E-13E7-17FD-40BBB0AF5FC1}"/>
              </a:ext>
            </a:extLst>
          </p:cNvPr>
          <p:cNvGraphicFramePr>
            <a:graphicFrameLocks noGrp="1"/>
          </p:cNvGraphicFramePr>
          <p:nvPr>
            <p:ph type="chart" sz="quarter" idx="13"/>
            <p:extLst>
              <p:ext uri="{D42A27DB-BD31-4B8C-83A1-F6EECF244321}">
                <p14:modId xmlns:p14="http://schemas.microsoft.com/office/powerpoint/2010/main" val="3925726950"/>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859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1151-7225-4CB4-BF54-F36F927FC6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A09F9E-D786-64F9-85A9-75E13A4E51D3}"/>
              </a:ext>
            </a:extLst>
          </p:cNvPr>
          <p:cNvSpPr>
            <a:spLocks noGrp="1"/>
          </p:cNvSpPr>
          <p:nvPr>
            <p:ph type="ctrTitle"/>
          </p:nvPr>
        </p:nvSpPr>
        <p:spPr/>
        <p:txBody>
          <a:bodyPr/>
          <a:lstStyle/>
          <a:p>
            <a:r>
              <a:rPr lang="en-US" dirty="0"/>
              <a:t>Family Member Has Been Diagnosed with Alzheimer’s Disease</a:t>
            </a:r>
            <a:endParaRPr lang="en-US" sz="1600" dirty="0"/>
          </a:p>
        </p:txBody>
      </p:sp>
      <p:sp>
        <p:nvSpPr>
          <p:cNvPr id="8" name="Subtitle 7">
            <a:extLst>
              <a:ext uri="{FF2B5EF4-FFF2-40B4-BE49-F238E27FC236}">
                <a16:creationId xmlns:a16="http://schemas.microsoft.com/office/drawing/2014/main" id="{BBA7A98F-BBE1-D8C7-03C1-70897E765B26}"/>
              </a:ext>
            </a:extLst>
          </p:cNvPr>
          <p:cNvSpPr>
            <a:spLocks noGrp="1"/>
          </p:cNvSpPr>
          <p:nvPr>
            <p:ph type="subTitle" idx="1"/>
          </p:nvPr>
        </p:nvSpPr>
        <p:spPr/>
        <p:txBody>
          <a:bodyPr/>
          <a:lstStyle/>
          <a:p>
            <a:r>
              <a:rPr lang="en-US" dirty="0"/>
              <a:t>Sources:	</a:t>
            </a:r>
            <a:r>
              <a:rPr lang="en-US" dirty="0">
                <a:sym typeface="Symbol"/>
              </a:rPr>
              <a:t>●	</a:t>
            </a:r>
            <a:r>
              <a:rPr lang="en-US" dirty="0"/>
              <a:t>2025 PRC Community Health Survey, PRC, Inc. [Item 308]</a:t>
            </a:r>
          </a:p>
          <a:p>
            <a:r>
              <a:rPr lang="en-US" dirty="0"/>
              <a:t>Notes:	● 	Asked of all respondents.</a:t>
            </a:r>
          </a:p>
          <a:p>
            <a:endParaRPr lang="en-US" dirty="0"/>
          </a:p>
        </p:txBody>
      </p:sp>
      <p:graphicFrame>
        <p:nvGraphicFramePr>
          <p:cNvPr id="7" name="US">
            <a:extLst>
              <a:ext uri="{FF2B5EF4-FFF2-40B4-BE49-F238E27FC236}">
                <a16:creationId xmlns:a16="http://schemas.microsoft.com/office/drawing/2014/main" id="{54BB834A-22A6-7EBB-80F9-8F686421A900}"/>
              </a:ext>
            </a:extLst>
          </p:cNvPr>
          <p:cNvGraphicFramePr>
            <a:graphicFrameLocks noGrp="1"/>
          </p:cNvGraphicFramePr>
          <p:nvPr>
            <p:ph type="chart" sz="quarter" idx="13"/>
            <p:extLst>
              <p:ext uri="{D42A27DB-BD31-4B8C-83A1-F6EECF244321}">
                <p14:modId xmlns:p14="http://schemas.microsoft.com/office/powerpoint/2010/main" val="4109332092"/>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Placeholder 11">
            <a:extLst>
              <a:ext uri="{FF2B5EF4-FFF2-40B4-BE49-F238E27FC236}">
                <a16:creationId xmlns:a16="http://schemas.microsoft.com/office/drawing/2014/main" id="{14EAAB90-0C67-BF51-C208-FFFD3040BA56}"/>
              </a:ext>
            </a:extLst>
          </p:cNvPr>
          <p:cNvGraphicFramePr>
            <a:graphicFrameLocks noGrp="1"/>
          </p:cNvGraphicFramePr>
          <p:nvPr>
            <p:ph type="chart" sz="quarter" idx="14"/>
            <p:extLst>
              <p:ext uri="{D42A27DB-BD31-4B8C-83A1-F6EECF244321}">
                <p14:modId xmlns:p14="http://schemas.microsoft.com/office/powerpoint/2010/main" val="2150592719"/>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EB1C9E6-136D-8CF3-6188-5A051169F504}"/>
              </a:ext>
            </a:extLst>
          </p:cNvPr>
          <p:cNvSpPr txBox="1"/>
          <p:nvPr/>
        </p:nvSpPr>
        <p:spPr>
          <a:xfrm>
            <a:off x="6606236" y="2027165"/>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Tree>
    <p:extLst>
      <p:ext uri="{BB962C8B-B14F-4D97-AF65-F5344CB8AC3E}">
        <p14:creationId xmlns:p14="http://schemas.microsoft.com/office/powerpoint/2010/main" val="2002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B172A6-0E2A-EE8F-FF84-B828C5B3EFB8}"/>
              </a:ext>
            </a:extLst>
          </p:cNvPr>
          <p:cNvPicPr>
            <a:picLocks noChangeAspect="1"/>
          </p:cNvPicPr>
          <p:nvPr/>
        </p:nvPicPr>
        <p:blipFill>
          <a:blip r:embed="rId4"/>
          <a:stretch>
            <a:fillRect/>
          </a:stretch>
        </p:blipFill>
        <p:spPr>
          <a:xfrm>
            <a:off x="3732471" y="3868119"/>
            <a:ext cx="5147733" cy="2871291"/>
          </a:xfrm>
          <a:prstGeom prst="rect">
            <a:avLst/>
          </a:prstGeom>
        </p:spPr>
      </p:pic>
      <p:sp>
        <p:nvSpPr>
          <p:cNvPr id="20" name="Title 4"/>
          <p:cNvSpPr txBox="1">
            <a:spLocks/>
          </p:cNvSpPr>
          <p:nvPr/>
        </p:nvSpPr>
        <p:spPr>
          <a:xfrm>
            <a:off x="457200" y="927100"/>
            <a:ext cx="8229600" cy="7635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accent1"/>
              </a:solidFill>
              <a:latin typeface="Arial" panose="020B0604020202020204" pitchFamily="34" charset="0"/>
              <a:cs typeface="Arial" panose="020B0604020202020204" pitchFamily="34" charset="0"/>
            </a:endParaRPr>
          </a:p>
        </p:txBody>
      </p:sp>
      <p:sp>
        <p:nvSpPr>
          <p:cNvPr id="21" name="Content Placeholder 2"/>
          <p:cNvSpPr txBox="1">
            <a:spLocks/>
          </p:cNvSpPr>
          <p:nvPr/>
        </p:nvSpPr>
        <p:spPr>
          <a:xfrm>
            <a:off x="457200" y="1690689"/>
            <a:ext cx="3081867" cy="46656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endParaRPr lang="en-US" sz="1800"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B61D9CB8-E646-43D8-9A59-E15EB0BCBD5F}"/>
              </a:ext>
            </a:extLst>
          </p:cNvPr>
          <p:cNvSpPr>
            <a:spLocks noGrp="1"/>
          </p:cNvSpPr>
          <p:nvPr>
            <p:ph idx="1"/>
          </p:nvPr>
        </p:nvSpPr>
        <p:spPr>
          <a:xfrm>
            <a:off x="457200" y="1497482"/>
            <a:ext cx="3426273" cy="3961705"/>
          </a:xfrm>
        </p:spPr>
        <p:txBody>
          <a:bodyPr>
            <a:normAutofit fontScale="77500" lnSpcReduction="20000"/>
          </a:bodyPr>
          <a:lstStyle/>
          <a:p>
            <a:pPr>
              <a:lnSpc>
                <a:spcPct val="120000"/>
              </a:lnSpc>
              <a:spcBef>
                <a:spcPts val="0"/>
              </a:spcBef>
              <a:spcAft>
                <a:spcPts val="1200"/>
              </a:spcAft>
            </a:pPr>
            <a:r>
              <a:rPr lang="en-US" b="0" dirty="0"/>
              <a:t>860 surveys stratified across the service area:</a:t>
            </a:r>
          </a:p>
          <a:p>
            <a:pPr marL="747712" lvl="1">
              <a:lnSpc>
                <a:spcPct val="120000"/>
              </a:lnSpc>
              <a:spcBef>
                <a:spcPts val="0"/>
              </a:spcBef>
              <a:spcAft>
                <a:spcPts val="1200"/>
              </a:spcAft>
              <a:buFont typeface="Wingdings" panose="05000000000000000000" pitchFamily="2" charset="2"/>
              <a:buChar char="ü"/>
            </a:pPr>
            <a:r>
              <a:rPr lang="en-US" sz="1800" b="0" dirty="0"/>
              <a:t>227 in Staunton City</a:t>
            </a:r>
          </a:p>
          <a:p>
            <a:pPr marL="747712" lvl="1">
              <a:lnSpc>
                <a:spcPct val="120000"/>
              </a:lnSpc>
              <a:spcBef>
                <a:spcPts val="0"/>
              </a:spcBef>
              <a:spcAft>
                <a:spcPts val="1200"/>
              </a:spcAft>
              <a:buFont typeface="Wingdings" panose="05000000000000000000" pitchFamily="2" charset="2"/>
              <a:buChar char="ü"/>
            </a:pPr>
            <a:r>
              <a:rPr lang="en-US" sz="1800" b="0" dirty="0"/>
              <a:t>177 in Waynesboro City</a:t>
            </a:r>
          </a:p>
          <a:p>
            <a:pPr marL="747712" lvl="1">
              <a:lnSpc>
                <a:spcPct val="120000"/>
              </a:lnSpc>
              <a:spcBef>
                <a:spcPts val="0"/>
              </a:spcBef>
              <a:spcAft>
                <a:spcPts val="1200"/>
              </a:spcAft>
              <a:buFont typeface="Wingdings" panose="05000000000000000000" pitchFamily="2" charset="2"/>
              <a:buChar char="ü"/>
            </a:pPr>
            <a:r>
              <a:rPr lang="en-US" sz="1800" b="0" dirty="0"/>
              <a:t>456 in Augusta County</a:t>
            </a:r>
          </a:p>
          <a:p>
            <a:pPr>
              <a:lnSpc>
                <a:spcPct val="120000"/>
              </a:lnSpc>
              <a:spcBef>
                <a:spcPts val="0"/>
              </a:spcBef>
              <a:spcAft>
                <a:spcPts val="1200"/>
              </a:spcAft>
            </a:pPr>
            <a:r>
              <a:rPr lang="en-US" b="0" dirty="0"/>
              <a:t>Final sample weighted in </a:t>
            </a:r>
            <a:br>
              <a:rPr lang="en-US" b="0" dirty="0"/>
            </a:br>
            <a:r>
              <a:rPr lang="en-US" b="0" dirty="0"/>
              <a:t>proportion to total population</a:t>
            </a:r>
          </a:p>
          <a:p>
            <a:pPr>
              <a:lnSpc>
                <a:spcPct val="120000"/>
              </a:lnSpc>
              <a:spcBef>
                <a:spcPts val="0"/>
              </a:spcBef>
              <a:spcAft>
                <a:spcPts val="1200"/>
              </a:spcAft>
            </a:pPr>
            <a:r>
              <a:rPr lang="en-US" b="0" dirty="0"/>
              <a:t>Over 100 survey items; </a:t>
            </a:r>
            <a:br>
              <a:rPr lang="en-US" b="0" dirty="0"/>
            </a:br>
            <a:r>
              <a:rPr lang="en-US" b="0" dirty="0"/>
              <a:t>20-25 minute interview.</a:t>
            </a:r>
          </a:p>
          <a:p>
            <a:pPr>
              <a:lnSpc>
                <a:spcPct val="120000"/>
              </a:lnSpc>
              <a:spcBef>
                <a:spcPts val="0"/>
              </a:spcBef>
              <a:spcAft>
                <a:spcPts val="1200"/>
              </a:spcAft>
            </a:pPr>
            <a:r>
              <a:rPr lang="en-US" b="0" dirty="0"/>
              <a:t>Total sample size gives an overall maximum confidence interval of ±3.4%.</a:t>
            </a:r>
          </a:p>
        </p:txBody>
      </p:sp>
      <p:sp>
        <p:nvSpPr>
          <p:cNvPr id="14" name="Title 13">
            <a:extLst>
              <a:ext uri="{FF2B5EF4-FFF2-40B4-BE49-F238E27FC236}">
                <a16:creationId xmlns:a16="http://schemas.microsoft.com/office/drawing/2014/main" id="{1DA630D7-8FE8-4AB6-BC03-B9208E4FA737}"/>
              </a:ext>
            </a:extLst>
          </p:cNvPr>
          <p:cNvSpPr>
            <a:spLocks noGrp="1"/>
          </p:cNvSpPr>
          <p:nvPr>
            <p:ph type="title"/>
          </p:nvPr>
        </p:nvSpPr>
        <p:spPr/>
        <p:txBody>
          <a:bodyPr>
            <a:normAutofit/>
          </a:bodyPr>
          <a:lstStyle/>
          <a:p>
            <a:r>
              <a:rPr lang="en-US" sz="3600" dirty="0">
                <a:solidFill>
                  <a:schemeClr val="accent4">
                    <a:lumMod val="75000"/>
                  </a:schemeClr>
                </a:solidFill>
              </a:rPr>
              <a:t>Population Survey</a:t>
            </a:r>
          </a:p>
        </p:txBody>
      </p:sp>
      <p:pic>
        <p:nvPicPr>
          <p:cNvPr id="7" name="Picture 6">
            <a:extLst>
              <a:ext uri="{FF2B5EF4-FFF2-40B4-BE49-F238E27FC236}">
                <a16:creationId xmlns:a16="http://schemas.microsoft.com/office/drawing/2014/main" id="{7008C1EF-B02C-4D2E-B7A1-25376D4E634B}"/>
              </a:ext>
            </a:extLst>
          </p:cNvPr>
          <p:cNvPicPr>
            <a:picLocks noChangeAspect="1"/>
          </p:cNvPicPr>
          <p:nvPr/>
        </p:nvPicPr>
        <p:blipFill>
          <a:blip r:embed="rId5"/>
          <a:stretch>
            <a:fillRect/>
          </a:stretch>
        </p:blipFill>
        <p:spPr>
          <a:xfrm>
            <a:off x="112794" y="5515824"/>
            <a:ext cx="688812" cy="968717"/>
          </a:xfrm>
          <a:prstGeom prst="rect">
            <a:avLst/>
          </a:prstGeom>
        </p:spPr>
      </p:pic>
      <p:pic>
        <p:nvPicPr>
          <p:cNvPr id="5" name="Picture 4">
            <a:extLst>
              <a:ext uri="{FF2B5EF4-FFF2-40B4-BE49-F238E27FC236}">
                <a16:creationId xmlns:a16="http://schemas.microsoft.com/office/drawing/2014/main" id="{C8482BA0-7267-EBF8-7642-1D53C1D6AC0F}"/>
              </a:ext>
            </a:extLst>
          </p:cNvPr>
          <p:cNvPicPr>
            <a:picLocks noChangeAspect="1"/>
          </p:cNvPicPr>
          <p:nvPr/>
        </p:nvPicPr>
        <p:blipFill>
          <a:blip r:embed="rId6"/>
          <a:stretch>
            <a:fillRect/>
          </a:stretch>
        </p:blipFill>
        <p:spPr>
          <a:xfrm>
            <a:off x="4791740" y="714240"/>
            <a:ext cx="3895060" cy="3153879"/>
          </a:xfrm>
          <a:prstGeom prst="rect">
            <a:avLst/>
          </a:prstGeom>
        </p:spPr>
      </p:pic>
    </p:spTree>
    <p:custDataLst>
      <p:tags r:id="rId1"/>
    </p:custDataLst>
    <p:extLst>
      <p:ext uri="{BB962C8B-B14F-4D97-AF65-F5344CB8AC3E}">
        <p14:creationId xmlns:p14="http://schemas.microsoft.com/office/powerpoint/2010/main" val="408672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Act as Caregiver to a Friend or Relative</a:t>
            </a:r>
            <a:br>
              <a:rPr lang="en-US" dirty="0"/>
            </a:br>
            <a:r>
              <a:rPr lang="en-US" dirty="0"/>
              <a:t>with a Health Problem, Long-Term Illness, or Disability </a:t>
            </a:r>
          </a:p>
        </p:txBody>
      </p:sp>
      <p:sp>
        <p:nvSpPr>
          <p:cNvPr id="8" name="Subtitle 7"/>
          <p:cNvSpPr>
            <a:spLocks noGrp="1"/>
          </p:cNvSpPr>
          <p:nvPr>
            <p:ph type="subTitle" idx="1"/>
          </p:nvPr>
        </p:nvSpPr>
        <p:spPr/>
        <p:txBody>
          <a:bodyPr/>
          <a:lstStyle/>
          <a:p>
            <a:r>
              <a:rPr lang="en-US" dirty="0"/>
              <a:t>Sources:	</a:t>
            </a:r>
            <a:r>
              <a:rPr lang="en-US" dirty="0">
                <a:sym typeface="Symbol"/>
              </a:rPr>
              <a:t>●	</a:t>
            </a:r>
            <a:r>
              <a:rPr lang="en-US" dirty="0"/>
              <a:t>2025 PRC Community Health Survey, PRC, Inc. [Items 85-86]</a:t>
            </a:r>
          </a:p>
          <a:p>
            <a:r>
              <a:rPr lang="en-US" dirty="0"/>
              <a:t>	● 	2023 PRC National Health Survey, PRC, Inc.</a:t>
            </a:r>
          </a:p>
          <a:p>
            <a:r>
              <a:rPr lang="en-US" dirty="0"/>
              <a:t>Notes:	● 	Asked of all respondents.</a:t>
            </a:r>
          </a:p>
        </p:txBody>
      </p:sp>
      <p:graphicFrame>
        <p:nvGraphicFramePr>
          <p:cNvPr id="13" name="US">
            <a:extLst>
              <a:ext uri="{FF2B5EF4-FFF2-40B4-BE49-F238E27FC236}">
                <a16:creationId xmlns:a16="http://schemas.microsoft.com/office/drawing/2014/main" id="{8022CAA9-C77A-BE3D-CCDB-FE1C07997A47}"/>
              </a:ext>
            </a:extLst>
          </p:cNvPr>
          <p:cNvGraphicFramePr>
            <a:graphicFrameLocks noGrp="1"/>
          </p:cNvGraphicFramePr>
          <p:nvPr>
            <p:ph type="chart" sz="quarter" idx="13"/>
            <p:extLst>
              <p:ext uri="{D42A27DB-BD31-4B8C-83A1-F6EECF244321}">
                <p14:modId xmlns:p14="http://schemas.microsoft.com/office/powerpoint/2010/main" val="499031740"/>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11">
            <a:extLst>
              <a:ext uri="{FF2B5EF4-FFF2-40B4-BE49-F238E27FC236}">
                <a16:creationId xmlns:a16="http://schemas.microsoft.com/office/drawing/2014/main" id="{95AB1667-3A7F-1E59-171C-436E68B12E88}"/>
              </a:ext>
            </a:extLst>
          </p:cNvPr>
          <p:cNvGraphicFramePr>
            <a:graphicFrameLocks noGrp="1"/>
          </p:cNvGraphicFramePr>
          <p:nvPr>
            <p:ph type="chart" sz="quarter" idx="14"/>
            <p:extLst>
              <p:ext uri="{D42A27DB-BD31-4B8C-83A1-F6EECF244321}">
                <p14:modId xmlns:p14="http://schemas.microsoft.com/office/powerpoint/2010/main" val="1818203713"/>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Down Arrow Callout 9"/>
          <p:cNvSpPr/>
          <p:nvPr/>
        </p:nvSpPr>
        <p:spPr>
          <a:xfrm>
            <a:off x="3591006" y="1920081"/>
            <a:ext cx="2067824" cy="1600200"/>
          </a:xfrm>
          <a:prstGeom prst="flowChartOffpageConnector">
            <a:avLst/>
          </a:prstGeom>
          <a:solidFill>
            <a:srgbClr val="F9DFD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spcAft>
                <a:spcPts val="200"/>
              </a:spcAft>
              <a:defRPr/>
            </a:pPr>
            <a:r>
              <a:rPr lang="en-US" sz="1000" dirty="0">
                <a:solidFill>
                  <a:srgbClr val="B71234"/>
                </a:solidFill>
                <a:latin typeface="Arial" panose="020B0604020202020204" pitchFamily="34" charset="0"/>
                <a:ea typeface="Segoe UI" pitchFamily="34" charset="0"/>
                <a:cs typeface="Arial" panose="020B0604020202020204" pitchFamily="34" charset="0"/>
              </a:rPr>
              <a:t>The top health issues affecting those receiving their care include:</a:t>
            </a:r>
          </a:p>
          <a:p>
            <a:pPr marL="171450" lvl="0" indent="-109538">
              <a:spcAft>
                <a:spcPts val="200"/>
              </a:spcAft>
              <a:buFont typeface="Arial" panose="020B0604020202020204" pitchFamily="34" charset="0"/>
              <a:buChar char="•"/>
              <a:defRPr/>
            </a:pPr>
            <a:r>
              <a:rPr kumimoji="0" lang="en-US" sz="1000" b="0" i="0" u="none" strike="noStrike" kern="1200" cap="none" spc="0" normalizeH="0" baseline="0" noProof="0" dirty="0">
                <a:ln>
                  <a:noFill/>
                </a:ln>
                <a:solidFill>
                  <a:srgbClr val="B71234"/>
                </a:solidFill>
                <a:effectLst/>
                <a:uLnTx/>
                <a:uFillTx/>
                <a:latin typeface="Arial" panose="020B0604020202020204" pitchFamily="34" charset="0"/>
                <a:ea typeface="Segoe UI" pitchFamily="34" charset="0"/>
                <a:cs typeface="Arial" panose="020B0604020202020204" pitchFamily="34" charset="0"/>
              </a:rPr>
              <a:t>Old age/frailty</a:t>
            </a:r>
          </a:p>
          <a:p>
            <a:pPr marL="171450" lvl="0" indent="-109538">
              <a:spcAft>
                <a:spcPts val="200"/>
              </a:spcAft>
              <a:buFont typeface="Arial" panose="020B0604020202020204" pitchFamily="34" charset="0"/>
              <a:buChar char="•"/>
              <a:defRPr/>
            </a:pPr>
            <a:r>
              <a:rPr kumimoji="0" lang="en-US" sz="1000" b="0" i="0" u="none" strike="noStrike" kern="1200" cap="none" spc="0" normalizeH="0" baseline="0" noProof="0" dirty="0">
                <a:ln>
                  <a:noFill/>
                </a:ln>
                <a:solidFill>
                  <a:srgbClr val="B71234"/>
                </a:solidFill>
                <a:effectLst/>
                <a:uLnTx/>
                <a:uFillTx/>
                <a:latin typeface="Arial" panose="020B0604020202020204" pitchFamily="34" charset="0"/>
                <a:ea typeface="Segoe UI" pitchFamily="34" charset="0"/>
                <a:cs typeface="Arial" panose="020B0604020202020204" pitchFamily="34" charset="0"/>
              </a:rPr>
              <a:t>Dementia/cognitive</a:t>
            </a:r>
            <a:endParaRPr lang="en-US" sz="1000" dirty="0">
              <a:solidFill>
                <a:srgbClr val="B71234"/>
              </a:solidFill>
              <a:latin typeface="Arial" panose="020B0604020202020204" pitchFamily="34" charset="0"/>
              <a:ea typeface="Segoe UI" pitchFamily="34" charset="0"/>
              <a:cs typeface="Arial" panose="020B0604020202020204" pitchFamily="34" charset="0"/>
            </a:endParaRPr>
          </a:p>
          <a:p>
            <a:pPr marL="171450" indent="-109538">
              <a:spcAft>
                <a:spcPts val="200"/>
              </a:spcAft>
              <a:buFont typeface="Arial" panose="020B0604020202020204" pitchFamily="34" charset="0"/>
              <a:buChar char="•"/>
              <a:defRPr/>
            </a:pPr>
            <a:r>
              <a:rPr kumimoji="0" lang="en-US" sz="1000" b="0" i="0" u="none" strike="noStrike" kern="1200" cap="none" spc="0" normalizeH="0" baseline="0" noProof="0" dirty="0">
                <a:ln>
                  <a:noFill/>
                </a:ln>
                <a:solidFill>
                  <a:srgbClr val="B71234"/>
                </a:solidFill>
                <a:effectLst/>
                <a:uLnTx/>
                <a:uFillTx/>
                <a:latin typeface="Arial" panose="020B0604020202020204" pitchFamily="34" charset="0"/>
                <a:ea typeface="Segoe UI" pitchFamily="34" charset="0"/>
                <a:cs typeface="Arial" panose="020B0604020202020204" pitchFamily="34" charset="0"/>
              </a:rPr>
              <a:t>Heart disease</a:t>
            </a:r>
            <a:endParaRPr kumimoji="0" lang="en-US" sz="900" b="0" i="0" u="none" strike="noStrike" kern="1200" cap="none" spc="0" normalizeH="0" baseline="0" noProof="0" dirty="0">
              <a:ln>
                <a:noFill/>
              </a:ln>
              <a:solidFill>
                <a:srgbClr val="5A85D7"/>
              </a:solidFill>
              <a:effectLst/>
              <a:uLnTx/>
              <a:uFillTx/>
              <a:latin typeface="Arial" panose="020B0604020202020204" pitchFamily="34" charset="0"/>
              <a:ea typeface="Segoe UI" pitchFamily="34" charset="0"/>
              <a:cs typeface="Arial" panose="020B0604020202020204" pitchFamily="34" charset="0"/>
            </a:endParaRPr>
          </a:p>
          <a:p>
            <a:pPr marL="171450" indent="-109538">
              <a:spcAft>
                <a:spcPts val="200"/>
              </a:spcAft>
              <a:buFont typeface="Arial" panose="020B0604020202020204" pitchFamily="34" charset="0"/>
              <a:buChar char="•"/>
              <a:defRPr/>
            </a:pPr>
            <a:r>
              <a:rPr lang="en-US" sz="1000" dirty="0">
                <a:solidFill>
                  <a:srgbClr val="B71234"/>
                </a:solidFill>
                <a:latin typeface="Arial" panose="020B0604020202020204" pitchFamily="34" charset="0"/>
                <a:ea typeface="Segoe UI" pitchFamily="34" charset="0"/>
                <a:cs typeface="Arial" panose="020B0604020202020204" pitchFamily="34" charset="0"/>
              </a:rPr>
              <a:t>Cancer </a:t>
            </a:r>
          </a:p>
          <a:p>
            <a:pPr marL="171450" lvl="0" indent="-109538">
              <a:spcAft>
                <a:spcPts val="200"/>
              </a:spcAft>
              <a:buFont typeface="Arial" panose="020B0604020202020204" pitchFamily="34" charset="0"/>
              <a:buChar char="•"/>
              <a:defRPr/>
            </a:pPr>
            <a:r>
              <a:rPr lang="en-US" sz="1000" dirty="0">
                <a:solidFill>
                  <a:srgbClr val="B71234"/>
                </a:solidFill>
                <a:latin typeface="Arial" panose="020B0604020202020204" pitchFamily="34" charset="0"/>
                <a:ea typeface="Segoe UI" pitchFamily="34" charset="0"/>
                <a:cs typeface="Arial" panose="020B0604020202020204" pitchFamily="34" charset="0"/>
              </a:rPr>
              <a:t>Mental illness</a:t>
            </a:r>
          </a:p>
        </p:txBody>
      </p:sp>
      <p:sp>
        <p:nvSpPr>
          <p:cNvPr id="7" name="TextBox 8">
            <a:extLst>
              <a:ext uri="{FF2B5EF4-FFF2-40B4-BE49-F238E27FC236}">
                <a16:creationId xmlns:a16="http://schemas.microsoft.com/office/drawing/2014/main" id="{E07A827C-2ACD-477F-9D41-88D74FEE5702}"/>
              </a:ext>
            </a:extLst>
          </p:cNvPr>
          <p:cNvSpPr txBox="1"/>
          <p:nvPr/>
        </p:nvSpPr>
        <p:spPr>
          <a:xfrm>
            <a:off x="6606233" y="2027334"/>
            <a:ext cx="1984672" cy="307782"/>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Tree>
    <p:extLst>
      <p:ext uri="{BB962C8B-B14F-4D97-AF65-F5344CB8AC3E}">
        <p14:creationId xmlns:p14="http://schemas.microsoft.com/office/powerpoint/2010/main" val="20011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13F4D-2FE5-85D2-BB24-247136AEC640}"/>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93850580-8888-07A7-44BF-F5EE84C30E83}"/>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b="1" dirty="0">
                <a:solidFill>
                  <a:schemeClr val="accent4">
                    <a:lumMod val="50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4A82A3B5-4C2B-6138-FD5C-BAFB5503FD88}"/>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513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Leading Causes of Death</a:t>
            </a:r>
            <a:br>
              <a:rPr lang="en-US" dirty="0"/>
            </a:br>
            <a:r>
              <a:rPr lang="en-US" sz="1800" b="0" dirty="0"/>
              <a:t>(Total Area, </a:t>
            </a:r>
            <a:r>
              <a:rPr lang="en-US" sz="1800" b="0" dirty="0">
                <a:solidFill>
                  <a:schemeClr val="tx1"/>
                </a:solidFill>
              </a:rPr>
              <a:t>2023</a:t>
            </a:r>
            <a:r>
              <a:rPr lang="en-US" sz="1800" b="0" dirty="0"/>
              <a:t>)</a:t>
            </a:r>
          </a:p>
        </p:txBody>
      </p:sp>
      <p:sp>
        <p:nvSpPr>
          <p:cNvPr id="5" name="Subtitle 4"/>
          <p:cNvSpPr>
            <a:spLocks noGrp="1"/>
          </p:cNvSpPr>
          <p:nvPr>
            <p:ph type="subTitle" idx="1"/>
          </p:nvPr>
        </p:nvSpPr>
        <p:spPr>
          <a:xfrm>
            <a:off x="457200" y="5565228"/>
            <a:ext cx="8229600" cy="720038"/>
          </a:xfrm>
        </p:spPr>
        <p:txBody>
          <a:bodyPr/>
          <a:lstStyle/>
          <a:p>
            <a:r>
              <a:rPr lang="en-US" dirty="0"/>
              <a:t>Sources:	● 	CDC WONDER Online Query System. Centers for Disease Control and Prevention, Epidemiology Program Office, Division of Public Health Surveillance and Informatics. Data extracted April 2025.</a:t>
            </a:r>
          </a:p>
          <a:p>
            <a:r>
              <a:rPr lang="en-US" dirty="0"/>
              <a:t>Notes: 	●	Lung disease includes deaths classified as chronic lower respiratory disease.</a:t>
            </a:r>
          </a:p>
        </p:txBody>
      </p:sp>
      <p:graphicFrame>
        <p:nvGraphicFramePr>
          <p:cNvPr id="7" name="Chart Placeholder 6"/>
          <p:cNvGraphicFramePr>
            <a:graphicFrameLocks noGrp="1"/>
          </p:cNvGraphicFramePr>
          <p:nvPr>
            <p:ph type="chart" sz="quarter" idx="13"/>
            <p:extLst>
              <p:ext uri="{D42A27DB-BD31-4B8C-83A1-F6EECF244321}">
                <p14:modId xmlns:p14="http://schemas.microsoft.com/office/powerpoint/2010/main" val="1181956443"/>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81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r>
              <a:rPr lang="en-US" dirty="0"/>
              <a:t>Sources:	● 	CDC WONDER Online Query System. Centers for Disease Control and Prevention, Epidemiology Program Office, Division of Public Health Surveillance and Informatics. Data extracted April 2025.</a:t>
            </a:r>
          </a:p>
          <a:p>
            <a:r>
              <a:rPr lang="en-US" dirty="0"/>
              <a:t>	●	US Department of Health and Human Services. Healthy People 2030. https://health.gov/healthypeople</a:t>
            </a:r>
          </a:p>
          <a:p>
            <a:r>
              <a:rPr lang="en-US" dirty="0"/>
              <a:t>Notes: 	● 	The Healthy People 2030 coronary heart disease target is adjusted here to account for all diseases of the heart.</a:t>
            </a:r>
          </a:p>
          <a:p>
            <a:r>
              <a:rPr lang="en-US" dirty="0">
                <a:solidFill>
                  <a:schemeClr val="tx1">
                    <a:lumMod val="65000"/>
                    <a:lumOff val="35000"/>
                  </a:schemeClr>
                </a:solidFill>
              </a:rPr>
              <a:t>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a:t>
            </a:r>
          </a:p>
          <a:p>
            <a:endParaRPr lang="en-US" dirty="0"/>
          </a:p>
          <a:p>
            <a:endParaRPr lang="en-US" dirty="0"/>
          </a:p>
          <a:p>
            <a:endParaRPr lang="en-US" dirty="0"/>
          </a:p>
          <a:p>
            <a:endParaRPr lang="en-US" dirty="0"/>
          </a:p>
        </p:txBody>
      </p:sp>
      <p:graphicFrame>
        <p:nvGraphicFramePr>
          <p:cNvPr id="7" name="2e">
            <a:extLst>
              <a:ext uri="{FF2B5EF4-FFF2-40B4-BE49-F238E27FC236}">
                <a16:creationId xmlns:a16="http://schemas.microsoft.com/office/drawing/2014/main" id="{4BE1D2A8-5EB8-0BC8-1649-747A5241A159}"/>
              </a:ext>
            </a:extLst>
          </p:cNvPr>
          <p:cNvGraphicFramePr>
            <a:graphicFrameLocks noGrp="1"/>
          </p:cNvGraphicFramePr>
          <p:nvPr>
            <p:ph type="chart" sz="quarter" idx="13"/>
            <p:extLst>
              <p:ext uri="{D42A27DB-BD31-4B8C-83A1-F6EECF244321}">
                <p14:modId xmlns:p14="http://schemas.microsoft.com/office/powerpoint/2010/main" val="1379773017"/>
              </p:ext>
            </p:extLst>
          </p:nvPr>
        </p:nvGraphicFramePr>
        <p:xfrm>
          <a:off x="457200" y="2111375"/>
          <a:ext cx="3876675" cy="3013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4"/>
          <p:cNvSpPr>
            <a:spLocks noGrp="1"/>
          </p:cNvSpPr>
          <p:nvPr>
            <p:ph type="body" sz="quarter" idx="15"/>
          </p:nvPr>
        </p:nvSpPr>
        <p:spPr>
          <a:xfrm>
            <a:off x="457200" y="808038"/>
            <a:ext cx="3876675" cy="1130300"/>
          </a:xfrm>
          <a:prstGeom prst="rect">
            <a:avLst/>
          </a:prstGeom>
        </p:spPr>
        <p:txBody>
          <a:bodyPr/>
          <a:lstStyle/>
          <a:p>
            <a:r>
              <a:rPr lang="en-US" sz="1800" dirty="0"/>
              <a:t>Heart Disease Mortality</a:t>
            </a:r>
            <a:br>
              <a:rPr lang="en-US" sz="1800" dirty="0"/>
            </a:br>
            <a:r>
              <a:rPr lang="en-US" sz="1400" b="0" dirty="0">
                <a:solidFill>
                  <a:schemeClr val="tx1"/>
                </a:solidFill>
              </a:rPr>
              <a:t>(2021-2023</a:t>
            </a:r>
            <a:r>
              <a:rPr lang="en-US" sz="1400" b="0" dirty="0">
                <a:solidFill>
                  <a:srgbClr val="FF0000"/>
                </a:solidFill>
              </a:rPr>
              <a:t> </a:t>
            </a:r>
            <a:r>
              <a:rPr lang="en-US" sz="1400" b="0" dirty="0">
                <a:solidFill>
                  <a:schemeClr val="tx1"/>
                </a:solidFill>
              </a:rPr>
              <a:t>Annual Average Deaths per 100,000)</a:t>
            </a:r>
            <a:br>
              <a:rPr lang="en-US" sz="1400" b="0" dirty="0">
                <a:solidFill>
                  <a:schemeClr val="tx1"/>
                </a:solidFill>
              </a:rPr>
            </a:br>
            <a:r>
              <a:rPr lang="en-US" sz="1200" dirty="0">
                <a:solidFill>
                  <a:schemeClr val="tx1">
                    <a:lumMod val="50000"/>
                    <a:lumOff val="50000"/>
                  </a:schemeClr>
                </a:solidFill>
              </a:rPr>
              <a:t>Healthy People 2030 = 127.4 or Lower (Adjusted)</a:t>
            </a:r>
            <a:endParaRPr lang="en-US" sz="1200" b="0" dirty="0">
              <a:solidFill>
                <a:schemeClr val="tx1">
                  <a:lumMod val="50000"/>
                  <a:lumOff val="50000"/>
                </a:schemeClr>
              </a:solidFill>
            </a:endParaRPr>
          </a:p>
        </p:txBody>
      </p:sp>
      <p:sp>
        <p:nvSpPr>
          <p:cNvPr id="9" name="Title 4">
            <a:extLst>
              <a:ext uri="{FF2B5EF4-FFF2-40B4-BE49-F238E27FC236}">
                <a16:creationId xmlns:a16="http://schemas.microsoft.com/office/drawing/2014/main" id="{E0174E88-F109-3E94-71DC-DB67B54DE75A}"/>
              </a:ext>
            </a:extLst>
          </p:cNvPr>
          <p:cNvSpPr>
            <a:spLocks noGrp="1"/>
          </p:cNvSpPr>
          <p:nvPr>
            <p:ph type="body" sz="quarter" idx="16"/>
          </p:nvPr>
        </p:nvSpPr>
        <p:spPr>
          <a:xfrm>
            <a:off x="4810125" y="808038"/>
            <a:ext cx="3876675" cy="1130300"/>
          </a:xfrm>
        </p:spPr>
        <p:txBody>
          <a:bodyPr/>
          <a:lstStyle/>
          <a:p>
            <a:r>
              <a:rPr lang="en-US" sz="1800" dirty="0"/>
              <a:t>Stroke Mortality</a:t>
            </a:r>
            <a:br>
              <a:rPr lang="en-US" sz="1800" dirty="0"/>
            </a:br>
            <a:r>
              <a:rPr lang="en-US" sz="1400" b="0" dirty="0"/>
              <a:t>(</a:t>
            </a:r>
            <a:r>
              <a:rPr lang="en-US" sz="1400" b="0" dirty="0">
                <a:solidFill>
                  <a:schemeClr val="tx1"/>
                </a:solidFill>
              </a:rPr>
              <a:t>2021-2023</a:t>
            </a:r>
            <a:r>
              <a:rPr lang="en-US" sz="1400" b="0" dirty="0"/>
              <a:t> Annual Average Deaths per 100,000)</a:t>
            </a:r>
            <a:r>
              <a:rPr lang="en-US" sz="1600" b="0" dirty="0">
                <a:solidFill>
                  <a:schemeClr val="tx1"/>
                </a:solidFill>
              </a:rPr>
              <a:t> </a:t>
            </a:r>
            <a:br>
              <a:rPr lang="en-US" sz="1600" b="0" dirty="0">
                <a:solidFill>
                  <a:schemeClr val="tx1"/>
                </a:solidFill>
              </a:rPr>
            </a:br>
            <a:r>
              <a:rPr lang="en-US" sz="1200" dirty="0">
                <a:solidFill>
                  <a:schemeClr val="tx1">
                    <a:lumMod val="50000"/>
                    <a:lumOff val="50000"/>
                  </a:schemeClr>
                </a:solidFill>
              </a:rPr>
              <a:t>Healthy People 2030 = 33.4 or Lower</a:t>
            </a:r>
            <a:endParaRPr lang="en-US" sz="1400" b="0" dirty="0">
              <a:solidFill>
                <a:schemeClr val="tx1">
                  <a:lumMod val="50000"/>
                  <a:lumOff val="50000"/>
                </a:schemeClr>
              </a:solidFill>
            </a:endParaRPr>
          </a:p>
        </p:txBody>
      </p:sp>
      <p:graphicFrame>
        <p:nvGraphicFramePr>
          <p:cNvPr id="10" name="2e">
            <a:extLst>
              <a:ext uri="{FF2B5EF4-FFF2-40B4-BE49-F238E27FC236}">
                <a16:creationId xmlns:a16="http://schemas.microsoft.com/office/drawing/2014/main" id="{51689EAC-1166-A477-5B2B-650A8A660121}"/>
              </a:ext>
            </a:extLst>
          </p:cNvPr>
          <p:cNvGraphicFramePr>
            <a:graphicFrameLocks noGrp="1"/>
          </p:cNvGraphicFramePr>
          <p:nvPr>
            <p:ph type="chart" sz="quarter" idx="14"/>
            <p:extLst>
              <p:ext uri="{D42A27DB-BD31-4B8C-83A1-F6EECF244321}">
                <p14:modId xmlns:p14="http://schemas.microsoft.com/office/powerpoint/2010/main" val="4157672122"/>
              </p:ext>
            </p:extLst>
          </p:nvPr>
        </p:nvGraphicFramePr>
        <p:xfrm>
          <a:off x="4810125" y="2111375"/>
          <a:ext cx="3876675" cy="3013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289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ubtitle 7">
            <a:extLst>
              <a:ext uri="{FF2B5EF4-FFF2-40B4-BE49-F238E27FC236}">
                <a16:creationId xmlns:a16="http://schemas.microsoft.com/office/drawing/2014/main" id="{CF3CE1C6-9C44-4581-AC01-3BE629697F08}"/>
              </a:ext>
            </a:extLst>
          </p:cNvPr>
          <p:cNvSpPr>
            <a:spLocks noGrp="1"/>
          </p:cNvSpPr>
          <p:nvPr>
            <p:ph type="subTitle" idx="1"/>
          </p:nvPr>
        </p:nvSpPr>
        <p:spPr>
          <a:xfrm>
            <a:off x="457200" y="5297713"/>
            <a:ext cx="5147441" cy="1341291"/>
          </a:xfrm>
        </p:spPr>
        <p:txBody>
          <a:bodyPr/>
          <a:lstStyle/>
          <a:p>
            <a:r>
              <a:rPr lang="en-US" dirty="0"/>
              <a:t>Sources:	●	2025 PRC Community Health Survey, PRC, Inc. [Items 29-30]</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	●	US Department of Health and Human Services. Healthy People 2030. https://health.gov/healthypeople</a:t>
            </a:r>
          </a:p>
          <a:p>
            <a:r>
              <a:rPr lang="en-US" dirty="0"/>
              <a:t>Notes:	● 	Asked of all respondents.	</a:t>
            </a:r>
          </a:p>
          <a:p>
            <a:endParaRPr lang="en-US" dirty="0"/>
          </a:p>
          <a:p>
            <a:endParaRPr lang="en-US" dirty="0"/>
          </a:p>
        </p:txBody>
      </p:sp>
      <p:graphicFrame>
        <p:nvGraphicFramePr>
          <p:cNvPr id="19" name="State/US">
            <a:extLst>
              <a:ext uri="{FF2B5EF4-FFF2-40B4-BE49-F238E27FC236}">
                <a16:creationId xmlns:a16="http://schemas.microsoft.com/office/drawing/2014/main" id="{588BC0D7-AA27-4FC6-8395-C973BD5D0A88}"/>
              </a:ext>
            </a:extLst>
          </p:cNvPr>
          <p:cNvGraphicFramePr>
            <a:graphicFrameLocks noGrp="1"/>
          </p:cNvGraphicFramePr>
          <p:nvPr>
            <p:ph type="chart" sz="quarter" idx="13"/>
            <p:extLst>
              <p:ext uri="{D42A27DB-BD31-4B8C-83A1-F6EECF244321}">
                <p14:modId xmlns:p14="http://schemas.microsoft.com/office/powerpoint/2010/main" val="505756779"/>
              </p:ext>
            </p:extLst>
          </p:nvPr>
        </p:nvGraphicFramePr>
        <p:xfrm>
          <a:off x="457200" y="2111375"/>
          <a:ext cx="3876675" cy="3013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US">
            <a:extLst>
              <a:ext uri="{FF2B5EF4-FFF2-40B4-BE49-F238E27FC236}">
                <a16:creationId xmlns:a16="http://schemas.microsoft.com/office/drawing/2014/main" id="{9EB8C4AC-4DC1-40FA-B6B3-A7DC04F676A2}"/>
              </a:ext>
            </a:extLst>
          </p:cNvPr>
          <p:cNvGraphicFramePr>
            <a:graphicFrameLocks noGrp="1"/>
          </p:cNvGraphicFramePr>
          <p:nvPr>
            <p:ph type="chart" sz="quarter" idx="14"/>
            <p:extLst>
              <p:ext uri="{D42A27DB-BD31-4B8C-83A1-F6EECF244321}">
                <p14:modId xmlns:p14="http://schemas.microsoft.com/office/powerpoint/2010/main" val="579541546"/>
              </p:ext>
            </p:extLst>
          </p:nvPr>
        </p:nvGraphicFramePr>
        <p:xfrm>
          <a:off x="4810125" y="2111375"/>
          <a:ext cx="3876675" cy="3013075"/>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4">
            <a:extLst>
              <a:ext uri="{FF2B5EF4-FFF2-40B4-BE49-F238E27FC236}">
                <a16:creationId xmlns:a16="http://schemas.microsoft.com/office/drawing/2014/main" id="{45E507AA-4CD6-4EC5-80E1-949A73594FCC}"/>
              </a:ext>
            </a:extLst>
          </p:cNvPr>
          <p:cNvSpPr>
            <a:spLocks noGrp="1"/>
          </p:cNvSpPr>
          <p:nvPr>
            <p:ph type="body" sz="quarter" idx="15"/>
          </p:nvPr>
        </p:nvSpPr>
        <p:spPr/>
        <p:txBody>
          <a:bodyPr/>
          <a:lstStyle/>
          <a:p>
            <a:r>
              <a:rPr lang="en-US" sz="2000" dirty="0"/>
              <a:t>Prevalence of </a:t>
            </a:r>
          </a:p>
          <a:p>
            <a:r>
              <a:rPr lang="en-US" sz="2000" dirty="0"/>
              <a:t>High Blood Pressure</a:t>
            </a:r>
            <a:br>
              <a:rPr lang="en-US" dirty="0"/>
            </a:br>
            <a:r>
              <a:rPr lang="en-US" sz="1400" dirty="0">
                <a:solidFill>
                  <a:schemeClr val="tx1">
                    <a:lumMod val="50000"/>
                    <a:lumOff val="50000"/>
                  </a:schemeClr>
                </a:solidFill>
              </a:rPr>
              <a:t>Healthy People 2030 = 42.6% or Lower</a:t>
            </a:r>
            <a:endParaRPr lang="en-US" sz="1500" dirty="0">
              <a:solidFill>
                <a:schemeClr val="tx1">
                  <a:lumMod val="50000"/>
                  <a:lumOff val="50000"/>
                </a:schemeClr>
              </a:solidFill>
            </a:endParaRPr>
          </a:p>
        </p:txBody>
      </p:sp>
      <p:sp>
        <p:nvSpPr>
          <p:cNvPr id="18" name="Title 4">
            <a:extLst>
              <a:ext uri="{FF2B5EF4-FFF2-40B4-BE49-F238E27FC236}">
                <a16:creationId xmlns:a16="http://schemas.microsoft.com/office/drawing/2014/main" id="{CAC56CF2-6CF2-428C-ACE1-4FB4B8DEB405}"/>
              </a:ext>
            </a:extLst>
          </p:cNvPr>
          <p:cNvSpPr>
            <a:spLocks noGrp="1"/>
          </p:cNvSpPr>
          <p:nvPr>
            <p:ph type="body" sz="quarter" idx="16"/>
          </p:nvPr>
        </p:nvSpPr>
        <p:spPr/>
        <p:txBody>
          <a:bodyPr/>
          <a:lstStyle/>
          <a:p>
            <a:r>
              <a:rPr lang="en-US" sz="2000" dirty="0"/>
              <a:t>Prevalence of </a:t>
            </a:r>
          </a:p>
          <a:p>
            <a:r>
              <a:rPr lang="en-US" sz="2000" dirty="0"/>
              <a:t>High Blood Cholesterol</a:t>
            </a:r>
            <a:endParaRPr lang="en-US" sz="1500" dirty="0">
              <a:solidFill>
                <a:schemeClr val="tx1">
                  <a:lumMod val="50000"/>
                  <a:lumOff val="50000"/>
                </a:schemeClr>
              </a:solidFill>
            </a:endParaRPr>
          </a:p>
        </p:txBody>
      </p:sp>
      <p:sp>
        <p:nvSpPr>
          <p:cNvPr id="2" name="TextBox 1">
            <a:extLst>
              <a:ext uri="{FF2B5EF4-FFF2-40B4-BE49-F238E27FC236}">
                <a16:creationId xmlns:a16="http://schemas.microsoft.com/office/drawing/2014/main" id="{43A5E5FB-92F1-3AB2-9D20-C4C2349C41F7}"/>
              </a:ext>
            </a:extLst>
          </p:cNvPr>
          <p:cNvSpPr txBox="1"/>
          <p:nvPr/>
        </p:nvSpPr>
        <p:spPr>
          <a:xfrm>
            <a:off x="5955126" y="5297127"/>
            <a:ext cx="2889197" cy="1341291"/>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A growing percentage of residents (89.4%) exhibit one or more </a:t>
            </a:r>
            <a:r>
              <a:rPr lang="en-US" sz="1400" b="1" dirty="0">
                <a:solidFill>
                  <a:schemeClr val="accent2"/>
                </a:solidFill>
                <a:latin typeface="Arial Narrow" panose="020B0606020202030204" pitchFamily="34" charset="0"/>
              </a:rPr>
              <a:t>cardiovascular risk factors </a:t>
            </a:r>
            <a:r>
              <a:rPr lang="en-US" sz="1400" i="1" dirty="0">
                <a:solidFill>
                  <a:schemeClr val="accent2"/>
                </a:solidFill>
                <a:latin typeface="Arial Narrow" panose="020B0606020202030204" pitchFamily="34" charset="0"/>
              </a:rPr>
              <a:t>(high blood pressure, high cholesterol, overweight, not enough exercise, smoking)</a:t>
            </a:r>
            <a:r>
              <a:rPr lang="en-US" sz="1400" dirty="0">
                <a:solidFill>
                  <a:schemeClr val="accent2"/>
                </a:solidFill>
                <a:latin typeface="Arial Narrow" panose="020B0606020202030204" pitchFamily="34" charset="0"/>
              </a:rPr>
              <a:t>. </a:t>
            </a:r>
          </a:p>
        </p:txBody>
      </p:sp>
    </p:spTree>
    <p:extLst>
      <p:ext uri="{BB962C8B-B14F-4D97-AF65-F5344CB8AC3E}">
        <p14:creationId xmlns:p14="http://schemas.microsoft.com/office/powerpoint/2010/main" val="163833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B011B-9998-ADE4-D21D-25AA41D131D6}"/>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A735E70F-F41B-E473-9242-23058B199AA2}"/>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b="1" dirty="0">
                <a:solidFill>
                  <a:schemeClr val="accent4">
                    <a:lumMod val="50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9001DDF9-B2AD-D73D-958B-56213F64BE15}"/>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139959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5CFF-9135-FA4B-51B3-D5402F1828A8}"/>
              </a:ext>
            </a:extLst>
          </p:cNvPr>
          <p:cNvSpPr>
            <a:spLocks noGrp="1"/>
          </p:cNvSpPr>
          <p:nvPr>
            <p:ph type="ctrTitle"/>
          </p:nvPr>
        </p:nvSpPr>
        <p:spPr/>
        <p:txBody>
          <a:bodyPr/>
          <a:lstStyle/>
          <a:p>
            <a:pPr algn="l"/>
            <a:r>
              <a:rPr lang="en-US" dirty="0">
                <a:solidFill>
                  <a:schemeClr val="accent1"/>
                </a:solidFill>
              </a:rPr>
              <a:t>Housing Trends</a:t>
            </a:r>
            <a:br>
              <a:rPr lang="en-US" dirty="0">
                <a:solidFill>
                  <a:schemeClr val="accent1"/>
                </a:solidFill>
              </a:rPr>
            </a:br>
            <a:r>
              <a:rPr lang="en-US" dirty="0">
                <a:solidFill>
                  <a:schemeClr val="accent1"/>
                </a:solidFill>
              </a:rPr>
              <a:t>(Total Area)</a:t>
            </a:r>
          </a:p>
        </p:txBody>
      </p:sp>
      <p:graphicFrame>
        <p:nvGraphicFramePr>
          <p:cNvPr id="10" name="Chart Placeholder 11">
            <a:extLst>
              <a:ext uri="{FF2B5EF4-FFF2-40B4-BE49-F238E27FC236}">
                <a16:creationId xmlns:a16="http://schemas.microsoft.com/office/drawing/2014/main" id="{337AF396-295F-E650-21B6-F133647E1502}"/>
              </a:ext>
            </a:extLst>
          </p:cNvPr>
          <p:cNvGraphicFramePr>
            <a:graphicFrameLocks noGrp="1"/>
          </p:cNvGraphicFramePr>
          <p:nvPr>
            <p:ph type="chart" sz="quarter" idx="13"/>
            <p:extLst>
              <p:ext uri="{D42A27DB-BD31-4B8C-83A1-F6EECF244321}">
                <p14:modId xmlns:p14="http://schemas.microsoft.com/office/powerpoint/2010/main" val="3354214122"/>
              </p:ext>
            </p:extLst>
          </p:nvPr>
        </p:nvGraphicFramePr>
        <p:xfrm>
          <a:off x="457200" y="2522434"/>
          <a:ext cx="2524125" cy="30130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4">
            <a:extLst>
              <a:ext uri="{FF2B5EF4-FFF2-40B4-BE49-F238E27FC236}">
                <a16:creationId xmlns:a16="http://schemas.microsoft.com/office/drawing/2014/main" id="{A75C6593-75D7-6DE0-858E-9CC0C3AF1405}"/>
              </a:ext>
            </a:extLst>
          </p:cNvPr>
          <p:cNvSpPr>
            <a:spLocks noGrp="1"/>
          </p:cNvSpPr>
          <p:nvPr>
            <p:ph type="body" sz="quarter" idx="15"/>
          </p:nvPr>
        </p:nvSpPr>
        <p:spPr>
          <a:xfrm>
            <a:off x="457200" y="1674709"/>
            <a:ext cx="2524125" cy="847725"/>
          </a:xfrm>
        </p:spPr>
        <p:txBody>
          <a:bodyPr/>
          <a:lstStyle/>
          <a:p>
            <a:br>
              <a:rPr lang="en-US" dirty="0"/>
            </a:br>
            <a:r>
              <a:rPr lang="en-US" dirty="0"/>
              <a:t>“Always/Usually/Sometimes” Worried About Paying Rent/Mortgage in Past Yr</a:t>
            </a:r>
          </a:p>
        </p:txBody>
      </p:sp>
      <p:graphicFrame>
        <p:nvGraphicFramePr>
          <p:cNvPr id="20" name="Chart Placeholder 11">
            <a:extLst>
              <a:ext uri="{FF2B5EF4-FFF2-40B4-BE49-F238E27FC236}">
                <a16:creationId xmlns:a16="http://schemas.microsoft.com/office/drawing/2014/main" id="{442ECA3A-EAC3-87BC-BCF0-CFEE0BC4DD45}"/>
              </a:ext>
            </a:extLst>
          </p:cNvPr>
          <p:cNvGraphicFramePr>
            <a:graphicFrameLocks noGrp="1"/>
          </p:cNvGraphicFramePr>
          <p:nvPr>
            <p:ph type="chart" sz="quarter" idx="14"/>
            <p:extLst>
              <p:ext uri="{D42A27DB-BD31-4B8C-83A1-F6EECF244321}">
                <p14:modId xmlns:p14="http://schemas.microsoft.com/office/powerpoint/2010/main" val="2032574157"/>
              </p:ext>
            </p:extLst>
          </p:nvPr>
        </p:nvGraphicFramePr>
        <p:xfrm>
          <a:off x="3343275" y="2522434"/>
          <a:ext cx="2457450" cy="3013075"/>
        </p:xfrm>
        <a:graphic>
          <a:graphicData uri="http://schemas.openxmlformats.org/drawingml/2006/chart">
            <c:chart xmlns:c="http://schemas.openxmlformats.org/drawingml/2006/chart" xmlns:r="http://schemas.openxmlformats.org/officeDocument/2006/relationships" r:id="rId4"/>
          </a:graphicData>
        </a:graphic>
      </p:graphicFrame>
      <p:sp>
        <p:nvSpPr>
          <p:cNvPr id="23" name="Title 4">
            <a:extLst>
              <a:ext uri="{FF2B5EF4-FFF2-40B4-BE49-F238E27FC236}">
                <a16:creationId xmlns:a16="http://schemas.microsoft.com/office/drawing/2014/main" id="{F5568725-80A9-6EAA-B936-14C98701A8BE}"/>
              </a:ext>
            </a:extLst>
          </p:cNvPr>
          <p:cNvSpPr>
            <a:spLocks noGrp="1"/>
          </p:cNvSpPr>
          <p:nvPr>
            <p:ph type="body" sz="quarter" idx="16"/>
          </p:nvPr>
        </p:nvSpPr>
        <p:spPr>
          <a:xfrm>
            <a:off x="3343275" y="1674709"/>
            <a:ext cx="2457450" cy="847725"/>
          </a:xfrm>
        </p:spPr>
        <p:txBody>
          <a:bodyPr/>
          <a:lstStyle/>
          <a:p>
            <a:r>
              <a:rPr lang="en-US" dirty="0"/>
              <a:t>Had to Live With a Friend/Relative in the Past</a:t>
            </a:r>
            <a:br>
              <a:rPr lang="en-US" dirty="0"/>
            </a:br>
            <a:r>
              <a:rPr lang="en-US" dirty="0"/>
              <a:t>2 Yrs Due to an Emergency (Even if Temporary)</a:t>
            </a:r>
          </a:p>
        </p:txBody>
      </p:sp>
      <p:sp>
        <p:nvSpPr>
          <p:cNvPr id="26" name="Subtitle 7">
            <a:extLst>
              <a:ext uri="{FF2B5EF4-FFF2-40B4-BE49-F238E27FC236}">
                <a16:creationId xmlns:a16="http://schemas.microsoft.com/office/drawing/2014/main" id="{18DE5787-75CA-51D6-DA4B-6764CC67B8BA}"/>
              </a:ext>
            </a:extLst>
          </p:cNvPr>
          <p:cNvSpPr>
            <a:spLocks noGrp="1"/>
          </p:cNvSpPr>
          <p:nvPr>
            <p:ph type="subTitle" idx="1"/>
          </p:nvPr>
        </p:nvSpPr>
        <p:spPr>
          <a:xfrm>
            <a:off x="457200" y="5761754"/>
            <a:ext cx="8229600" cy="690938"/>
          </a:xfrm>
        </p:spPr>
        <p:txBody>
          <a:bodyPr>
            <a:normAutofit/>
          </a:bodyPr>
          <a:lstStyle/>
          <a:p>
            <a:r>
              <a:rPr lang="en-US" dirty="0"/>
              <a:t>Sources:	●	2025 PRC Community Health Survey, PRC, Inc.</a:t>
            </a:r>
          </a:p>
          <a:p>
            <a:r>
              <a:rPr lang="en-US" dirty="0"/>
              <a:t>	● 	2023 PRC National Health Survey, PRC, Inc.</a:t>
            </a:r>
          </a:p>
          <a:p>
            <a:r>
              <a:rPr lang="en-US" dirty="0"/>
              <a:t>Notes:	● 	Asked of all respondents.</a:t>
            </a:r>
          </a:p>
        </p:txBody>
      </p:sp>
      <p:graphicFrame>
        <p:nvGraphicFramePr>
          <p:cNvPr id="30" name="Chart Placeholder 11">
            <a:extLst>
              <a:ext uri="{FF2B5EF4-FFF2-40B4-BE49-F238E27FC236}">
                <a16:creationId xmlns:a16="http://schemas.microsoft.com/office/drawing/2014/main" id="{4420C2DE-26E4-DA71-F02B-0BD3B2E589C7}"/>
              </a:ext>
            </a:extLst>
          </p:cNvPr>
          <p:cNvGraphicFramePr>
            <a:graphicFrameLocks noGrp="1"/>
          </p:cNvGraphicFramePr>
          <p:nvPr>
            <p:ph type="chart" sz="quarter" idx="17"/>
            <p:extLst>
              <p:ext uri="{D42A27DB-BD31-4B8C-83A1-F6EECF244321}">
                <p14:modId xmlns:p14="http://schemas.microsoft.com/office/powerpoint/2010/main" val="4047242839"/>
              </p:ext>
            </p:extLst>
          </p:nvPr>
        </p:nvGraphicFramePr>
        <p:xfrm>
          <a:off x="6162675" y="2522538"/>
          <a:ext cx="2524125" cy="3013075"/>
        </p:xfrm>
        <a:graphic>
          <a:graphicData uri="http://schemas.openxmlformats.org/drawingml/2006/chart">
            <c:chart xmlns:c="http://schemas.openxmlformats.org/drawingml/2006/chart" xmlns:r="http://schemas.openxmlformats.org/officeDocument/2006/relationships" r:id="rId5"/>
          </a:graphicData>
        </a:graphic>
      </p:graphicFrame>
      <p:sp>
        <p:nvSpPr>
          <p:cNvPr id="31" name="Title 4">
            <a:extLst>
              <a:ext uri="{FF2B5EF4-FFF2-40B4-BE49-F238E27FC236}">
                <a16:creationId xmlns:a16="http://schemas.microsoft.com/office/drawing/2014/main" id="{BC3D107E-0A2A-CBDC-3DE9-E2AC2B2D89CF}"/>
              </a:ext>
            </a:extLst>
          </p:cNvPr>
          <p:cNvSpPr txBox="1">
            <a:spLocks noGrp="1"/>
          </p:cNvSpPr>
          <p:nvPr>
            <p:ph type="body" sz="quarter" idx="18"/>
          </p:nvPr>
        </p:nvSpPr>
        <p:spPr>
          <a:xfrm>
            <a:off x="6162675" y="1674813"/>
            <a:ext cx="2524125" cy="847725"/>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sz="1500" dirty="0"/>
              <a:t>Homeless At Some Point </a:t>
            </a:r>
            <a:br>
              <a:rPr lang="en-US" sz="1500" dirty="0"/>
            </a:br>
            <a:r>
              <a:rPr lang="en-US" sz="1500" dirty="0"/>
              <a:t>in the Past 2 Yrs</a:t>
            </a:r>
          </a:p>
        </p:txBody>
      </p:sp>
    </p:spTree>
    <p:extLst>
      <p:ext uri="{BB962C8B-B14F-4D97-AF65-F5344CB8AC3E}">
        <p14:creationId xmlns:p14="http://schemas.microsoft.com/office/powerpoint/2010/main" val="268994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3" grpId="0" build="p"/>
      <p:bldGraphic spid="30" grpId="0">
        <p:bldAsOne/>
      </p:bldGraphic>
      <p:bldP spid="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ctrTitle"/>
          </p:nvPr>
        </p:nvSpPr>
        <p:spPr/>
        <p:txBody>
          <a:bodyPr/>
          <a:lstStyle/>
          <a:p>
            <a:r>
              <a:rPr lang="en-US" dirty="0"/>
              <a:t>“Always/Usually/Sometimes” Worried</a:t>
            </a:r>
            <a:br>
              <a:rPr lang="en-US" dirty="0"/>
            </a:br>
            <a:r>
              <a:rPr lang="en-US" dirty="0"/>
              <a:t>About Paying Rent/Mortgage in the Past Year</a:t>
            </a:r>
            <a:br>
              <a:rPr lang="en-US" dirty="0"/>
            </a:br>
            <a:r>
              <a:rPr lang="en-US" sz="1800" dirty="0"/>
              <a:t>(Total Area, 2025)</a:t>
            </a:r>
            <a:endParaRPr lang="en-US" dirty="0"/>
          </a:p>
        </p:txBody>
      </p:sp>
      <p:sp>
        <p:nvSpPr>
          <p:cNvPr id="8" name="Subtitle 7"/>
          <p:cNvSpPr>
            <a:spLocks noGrp="1"/>
          </p:cNvSpPr>
          <p:nvPr>
            <p:ph type="subTitle" idx="1"/>
          </p:nvPr>
        </p:nvSpPr>
        <p:spPr/>
        <p:txBody>
          <a:bodyPr/>
          <a:lstStyle/>
          <a:p>
            <a:r>
              <a:rPr lang="en-US" dirty="0"/>
              <a:t>Sources:	●	2025 PRC Community Health Survey, PRC, Inc. [Item 56]</a:t>
            </a:r>
          </a:p>
          <a:p>
            <a:r>
              <a:rPr lang="en-US" dirty="0"/>
              <a:t>Notes:	●	Asked of all respondents.</a:t>
            </a:r>
            <a:endParaRPr lang="en-US" dirty="0">
              <a:highlight>
                <a:srgbClr val="FFFF00"/>
              </a:highlight>
            </a:endParaRPr>
          </a:p>
        </p:txBody>
      </p:sp>
      <p:graphicFrame>
        <p:nvGraphicFramePr>
          <p:cNvPr id="4" name="Demo">
            <a:extLst>
              <a:ext uri="{FF2B5EF4-FFF2-40B4-BE49-F238E27FC236}">
                <a16:creationId xmlns:a16="http://schemas.microsoft.com/office/drawing/2014/main" id="{0814B56C-B0CE-13AB-D2B5-FEAE979AD865}"/>
              </a:ext>
            </a:extLst>
          </p:cNvPr>
          <p:cNvGraphicFramePr>
            <a:graphicFrameLocks noGrp="1"/>
          </p:cNvGraphicFramePr>
          <p:nvPr>
            <p:ph type="chart" sz="quarter" idx="13"/>
            <p:extLst>
              <p:ext uri="{D42A27DB-BD31-4B8C-83A1-F6EECF244321}">
                <p14:modId xmlns:p14="http://schemas.microsoft.com/office/powerpoint/2010/main" val="1171425101"/>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1EE9232-F1B3-463C-8F24-73CF06C7C09E}"/>
              </a:ext>
            </a:extLst>
          </p:cNvPr>
          <p:cNvSpPr/>
          <p:nvPr/>
        </p:nvSpPr>
        <p:spPr>
          <a:xfrm>
            <a:off x="6753225" y="1975910"/>
            <a:ext cx="1865762" cy="548216"/>
          </a:xfrm>
          <a:prstGeom prst="rect">
            <a:avLst/>
          </a:prstGeom>
          <a:solidFill>
            <a:srgbClr val="F9DFDF"/>
          </a:solidFill>
          <a:ln w="12700">
            <a:noFill/>
          </a:ln>
        </p:spPr>
        <p:txBody>
          <a:bodyPr wrap="square" lIns="91440" tIns="0" rIns="91440" bIns="0" rtlCol="0" anchor="ctr" anchorCtr="0">
            <a:noAutofit/>
          </a:bodyPr>
          <a:lstStyle/>
          <a:p>
            <a:pPr>
              <a:tabLst>
                <a:tab pos="1657350" algn="r"/>
              </a:tabLst>
            </a:pPr>
            <a:r>
              <a:rPr lang="en-US" sz="1000" dirty="0">
                <a:solidFill>
                  <a:schemeClr val="accent2"/>
                </a:solidFill>
                <a:latin typeface="Arial" panose="020B0604020202020204" pitchFamily="34" charset="0"/>
                <a:cs typeface="Arial" panose="020B0604020202020204" pitchFamily="34" charset="0"/>
              </a:rPr>
              <a:t>Among homeowners	19.5%</a:t>
            </a:r>
          </a:p>
          <a:p>
            <a:pPr>
              <a:tabLst>
                <a:tab pos="1657350" algn="r"/>
              </a:tabLst>
            </a:pPr>
            <a:r>
              <a:rPr lang="en-US" sz="1000" dirty="0">
                <a:solidFill>
                  <a:schemeClr val="accent2"/>
                </a:solidFill>
                <a:latin typeface="Arial" panose="020B0604020202020204" pitchFamily="34" charset="0"/>
                <a:cs typeface="Arial" panose="020B0604020202020204" pitchFamily="34" charset="0"/>
              </a:rPr>
              <a:t>Among renters	</a:t>
            </a:r>
            <a:r>
              <a:rPr lang="en-US" sz="1000" dirty="0">
                <a:solidFill>
                  <a:schemeClr val="accent2"/>
                </a:solidFill>
                <a:highlight>
                  <a:srgbClr val="FFFF00"/>
                </a:highlight>
                <a:latin typeface="Arial" panose="020B0604020202020204" pitchFamily="34" charset="0"/>
                <a:cs typeface="Arial" panose="020B0604020202020204" pitchFamily="34" charset="0"/>
              </a:rPr>
              <a:t>49.3%</a:t>
            </a:r>
          </a:p>
        </p:txBody>
      </p:sp>
    </p:spTree>
    <p:extLst>
      <p:ext uri="{BB962C8B-B14F-4D97-AF65-F5344CB8AC3E}">
        <p14:creationId xmlns:p14="http://schemas.microsoft.com/office/powerpoint/2010/main" val="321086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Unhealthy or Unsafe Housing Conditions in the Past Year</a:t>
            </a:r>
          </a:p>
        </p:txBody>
      </p:sp>
      <p:sp>
        <p:nvSpPr>
          <p:cNvPr id="8" name="Subtitle 7"/>
          <p:cNvSpPr>
            <a:spLocks noGrp="1"/>
          </p:cNvSpPr>
          <p:nvPr>
            <p:ph type="subTitle" idx="1"/>
          </p:nvPr>
        </p:nvSpPr>
        <p:spPr>
          <a:xfrm>
            <a:off x="457200" y="5485678"/>
            <a:ext cx="8229600" cy="799587"/>
          </a:xfrm>
        </p:spPr>
        <p:txBody>
          <a:bodyPr>
            <a:normAutofit/>
          </a:bodyPr>
          <a:lstStyle/>
          <a:p>
            <a:r>
              <a:rPr lang="en-US" dirty="0"/>
              <a:t>Sources:	●	2025 PRC Community Health Survey, PRC, Inc. [Item 55]</a:t>
            </a:r>
          </a:p>
          <a:p>
            <a:r>
              <a:rPr lang="en-US" dirty="0"/>
              <a:t>	● 	2023 PRC National Health Survey, PRC, Inc.</a:t>
            </a:r>
          </a:p>
          <a:p>
            <a:r>
              <a:rPr lang="en-US" dirty="0"/>
              <a:t>Notes:	● 	Asked of all respondents.</a:t>
            </a:r>
          </a:p>
          <a:p>
            <a:r>
              <a:rPr lang="en-US" dirty="0"/>
              <a:t>	● 	Includes respondents who say they experienced ongoing problems in their current home with water leaks, rodents, insects, mold, or other housing conditions that might make living there unhealthy or unsafe.</a:t>
            </a:r>
          </a:p>
        </p:txBody>
      </p:sp>
      <p:graphicFrame>
        <p:nvGraphicFramePr>
          <p:cNvPr id="7" name="US">
            <a:extLst>
              <a:ext uri="{FF2B5EF4-FFF2-40B4-BE49-F238E27FC236}">
                <a16:creationId xmlns:a16="http://schemas.microsoft.com/office/drawing/2014/main" id="{FAED454B-DCA9-BD5E-0DFD-3E7B0B63DEB9}"/>
              </a:ext>
            </a:extLst>
          </p:cNvPr>
          <p:cNvGraphicFramePr>
            <a:graphicFrameLocks noGrp="1"/>
          </p:cNvGraphicFramePr>
          <p:nvPr>
            <p:ph type="chart" sz="quarter" idx="13"/>
            <p:extLst>
              <p:ext uri="{D42A27DB-BD31-4B8C-83A1-F6EECF244321}">
                <p14:modId xmlns:p14="http://schemas.microsoft.com/office/powerpoint/2010/main" val="444259567"/>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Placeholder 11">
            <a:extLst>
              <a:ext uri="{FF2B5EF4-FFF2-40B4-BE49-F238E27FC236}">
                <a16:creationId xmlns:a16="http://schemas.microsoft.com/office/drawing/2014/main" id="{234FB428-8AC7-F09E-FC5E-20A505D76F88}"/>
              </a:ext>
            </a:extLst>
          </p:cNvPr>
          <p:cNvGraphicFramePr>
            <a:graphicFrameLocks/>
          </p:cNvGraphicFramePr>
          <p:nvPr>
            <p:extLst>
              <p:ext uri="{D42A27DB-BD31-4B8C-83A1-F6EECF244321}">
                <p14:modId xmlns:p14="http://schemas.microsoft.com/office/powerpoint/2010/main" val="239575103"/>
              </p:ext>
            </p:extLst>
          </p:nvPr>
        </p:nvGraphicFramePr>
        <p:xfrm>
          <a:off x="6620066" y="2339350"/>
          <a:ext cx="2176462" cy="268138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8">
            <a:extLst>
              <a:ext uri="{FF2B5EF4-FFF2-40B4-BE49-F238E27FC236}">
                <a16:creationId xmlns:a16="http://schemas.microsoft.com/office/drawing/2014/main" id="{B43AA653-5EBA-8B49-DBB5-6257B9EDEAEB}"/>
              </a:ext>
            </a:extLst>
          </p:cNvPr>
          <p:cNvSpPr txBox="1"/>
          <p:nvPr/>
        </p:nvSpPr>
        <p:spPr>
          <a:xfrm>
            <a:off x="6606233" y="2065434"/>
            <a:ext cx="1984672" cy="307782"/>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Tree>
    <p:extLst>
      <p:ext uri="{BB962C8B-B14F-4D97-AF65-F5344CB8AC3E}">
        <p14:creationId xmlns:p14="http://schemas.microsoft.com/office/powerpoint/2010/main" val="259776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F191E-8394-FB5E-DABD-06AF85B50AD7}"/>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0FE4F102-BFBF-4941-F52E-F65B858F87E3}"/>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b="1" dirty="0">
                <a:solidFill>
                  <a:schemeClr val="accent4">
                    <a:lumMod val="50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E5ECC644-9E97-1F6D-D598-8AAED4D0D114}"/>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49518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5472A-4EB7-24E0-56C2-1ED5691A2672}"/>
            </a:ext>
          </a:extLst>
        </p:cNvPr>
        <p:cNvGrpSpPr/>
        <p:nvPr/>
      </p:nvGrpSpPr>
      <p:grpSpPr>
        <a:xfrm>
          <a:off x="0" y="0"/>
          <a:ext cx="0" cy="0"/>
          <a:chOff x="0" y="0"/>
          <a:chExt cx="0" cy="0"/>
        </a:xfrm>
      </p:grpSpPr>
      <p:sp>
        <p:nvSpPr>
          <p:cNvPr id="20" name="Title 4">
            <a:extLst>
              <a:ext uri="{FF2B5EF4-FFF2-40B4-BE49-F238E27FC236}">
                <a16:creationId xmlns:a16="http://schemas.microsoft.com/office/drawing/2014/main" id="{EA223A62-E411-0059-D5A5-B0C815D33F02}"/>
              </a:ext>
            </a:extLst>
          </p:cNvPr>
          <p:cNvSpPr txBox="1">
            <a:spLocks/>
          </p:cNvSpPr>
          <p:nvPr/>
        </p:nvSpPr>
        <p:spPr>
          <a:xfrm>
            <a:off x="457200" y="927100"/>
            <a:ext cx="8229600" cy="7635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accent1"/>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583ED420-96C5-1E2B-9BA4-5566B4C40E11}"/>
              </a:ext>
            </a:extLst>
          </p:cNvPr>
          <p:cNvSpPr txBox="1">
            <a:spLocks/>
          </p:cNvSpPr>
          <p:nvPr/>
        </p:nvSpPr>
        <p:spPr>
          <a:xfrm>
            <a:off x="457200" y="1690689"/>
            <a:ext cx="3081867" cy="46656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endParaRPr lang="en-US" sz="1800"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9F6325C2-3B0B-5256-7A85-DFDA06F6949E}"/>
              </a:ext>
            </a:extLst>
          </p:cNvPr>
          <p:cNvSpPr>
            <a:spLocks noGrp="1"/>
          </p:cNvSpPr>
          <p:nvPr>
            <p:ph idx="1"/>
          </p:nvPr>
        </p:nvSpPr>
        <p:spPr>
          <a:xfrm>
            <a:off x="364603" y="1114075"/>
            <a:ext cx="8148577" cy="4987059"/>
          </a:xfrm>
        </p:spPr>
        <p:txBody>
          <a:bodyPr>
            <a:normAutofit lnSpcReduction="10000"/>
          </a:bodyPr>
          <a:lstStyle/>
          <a:p>
            <a:pPr>
              <a:lnSpc>
                <a:spcPct val="120000"/>
              </a:lnSpc>
              <a:spcBef>
                <a:spcPts val="0"/>
              </a:spcBef>
              <a:spcAft>
                <a:spcPts val="1200"/>
              </a:spcAft>
            </a:pPr>
            <a:endParaRPr lang="en-US" b="0" dirty="0"/>
          </a:p>
          <a:p>
            <a:pPr>
              <a:lnSpc>
                <a:spcPct val="120000"/>
              </a:lnSpc>
              <a:spcBef>
                <a:spcPts val="0"/>
              </a:spcBef>
              <a:spcAft>
                <a:spcPts val="1200"/>
              </a:spcAft>
            </a:pPr>
            <a:r>
              <a:rPr lang="en-US" dirty="0"/>
              <a:t>The total survey are encompasses 1,000 square miles and 126,000 residents. </a:t>
            </a:r>
          </a:p>
          <a:p>
            <a:pPr>
              <a:lnSpc>
                <a:spcPct val="120000"/>
              </a:lnSpc>
              <a:spcBef>
                <a:spcPts val="0"/>
              </a:spcBef>
              <a:spcAft>
                <a:spcPts val="1200"/>
              </a:spcAft>
            </a:pPr>
            <a:r>
              <a:rPr lang="en-US" b="0" dirty="0"/>
              <a:t>Staunton, Waynesboro, and Augusta County are slightly ‘older’ than the state and the nation in that their median agers are higher. </a:t>
            </a:r>
          </a:p>
          <a:p>
            <a:pPr>
              <a:lnSpc>
                <a:spcPct val="120000"/>
              </a:lnSpc>
              <a:spcBef>
                <a:spcPts val="0"/>
              </a:spcBef>
              <a:spcAft>
                <a:spcPts val="1200"/>
              </a:spcAft>
            </a:pPr>
            <a:r>
              <a:rPr lang="en-US" b="0" dirty="0"/>
              <a:t>84% of residents are </a:t>
            </a:r>
            <a:r>
              <a:rPr lang="en-US" dirty="0"/>
              <a:t>white </a:t>
            </a:r>
            <a:r>
              <a:rPr lang="en-US" b="0" dirty="0"/>
              <a:t>and 7% are black. </a:t>
            </a:r>
          </a:p>
          <a:p>
            <a:pPr>
              <a:lnSpc>
                <a:spcPct val="120000"/>
              </a:lnSpc>
              <a:spcBef>
                <a:spcPts val="0"/>
              </a:spcBef>
              <a:spcAft>
                <a:spcPts val="1200"/>
              </a:spcAft>
            </a:pPr>
            <a:r>
              <a:rPr lang="en-US" b="0" dirty="0"/>
              <a:t>The Hispanic population increased by 2,400  between the 2010 and 2020 census counts, and is now 5% of the total area population.</a:t>
            </a:r>
          </a:p>
          <a:p>
            <a:pPr>
              <a:lnSpc>
                <a:spcPct val="120000"/>
              </a:lnSpc>
              <a:spcBef>
                <a:spcPts val="0"/>
              </a:spcBef>
              <a:spcAft>
                <a:spcPts val="1200"/>
              </a:spcAft>
            </a:pPr>
            <a:r>
              <a:rPr lang="en-US" dirty="0"/>
              <a:t>11,109 total area residents live in poverty; 30% of which are children (Note: Very low income is defined as 100% of below of the FPL)</a:t>
            </a:r>
            <a:endParaRPr lang="en-US" b="0" dirty="0"/>
          </a:p>
          <a:p>
            <a:pPr>
              <a:lnSpc>
                <a:spcPct val="120000"/>
              </a:lnSpc>
              <a:spcBef>
                <a:spcPts val="0"/>
              </a:spcBef>
              <a:spcAft>
                <a:spcPts val="1200"/>
              </a:spcAft>
            </a:pPr>
            <a:endParaRPr lang="en-US" b="0" dirty="0"/>
          </a:p>
          <a:p>
            <a:pPr>
              <a:lnSpc>
                <a:spcPct val="120000"/>
              </a:lnSpc>
              <a:spcBef>
                <a:spcPts val="0"/>
              </a:spcBef>
              <a:spcAft>
                <a:spcPts val="1200"/>
              </a:spcAft>
            </a:pPr>
            <a:endParaRPr lang="en-US" b="0" dirty="0"/>
          </a:p>
        </p:txBody>
      </p:sp>
      <p:sp>
        <p:nvSpPr>
          <p:cNvPr id="14" name="Title 13">
            <a:extLst>
              <a:ext uri="{FF2B5EF4-FFF2-40B4-BE49-F238E27FC236}">
                <a16:creationId xmlns:a16="http://schemas.microsoft.com/office/drawing/2014/main" id="{DD30A10A-DC25-B9AE-106B-3C4593DD09AA}"/>
              </a:ext>
            </a:extLst>
          </p:cNvPr>
          <p:cNvSpPr>
            <a:spLocks noGrp="1"/>
          </p:cNvSpPr>
          <p:nvPr>
            <p:ph type="title"/>
          </p:nvPr>
        </p:nvSpPr>
        <p:spPr/>
        <p:txBody>
          <a:bodyPr>
            <a:normAutofit/>
          </a:bodyPr>
          <a:lstStyle/>
          <a:p>
            <a:r>
              <a:rPr lang="en-US" sz="3600" dirty="0">
                <a:solidFill>
                  <a:schemeClr val="accent4">
                    <a:lumMod val="75000"/>
                  </a:schemeClr>
                </a:solidFill>
              </a:rPr>
              <a:t>Community Description</a:t>
            </a:r>
          </a:p>
        </p:txBody>
      </p:sp>
      <p:pic>
        <p:nvPicPr>
          <p:cNvPr id="7" name="Picture 6">
            <a:extLst>
              <a:ext uri="{FF2B5EF4-FFF2-40B4-BE49-F238E27FC236}">
                <a16:creationId xmlns:a16="http://schemas.microsoft.com/office/drawing/2014/main" id="{C2823AAB-6BDB-43BD-EE7E-B2D4E626513C}"/>
              </a:ext>
            </a:extLst>
          </p:cNvPr>
          <p:cNvPicPr>
            <a:picLocks noChangeAspect="1"/>
          </p:cNvPicPr>
          <p:nvPr/>
        </p:nvPicPr>
        <p:blipFill>
          <a:blip r:embed="rId4"/>
          <a:stretch>
            <a:fillRect/>
          </a:stretch>
        </p:blipFill>
        <p:spPr>
          <a:xfrm>
            <a:off x="112794" y="5515824"/>
            <a:ext cx="688812" cy="968717"/>
          </a:xfrm>
          <a:prstGeom prst="rect">
            <a:avLst/>
          </a:prstGeom>
        </p:spPr>
      </p:pic>
    </p:spTree>
    <p:custDataLst>
      <p:tags r:id="rId1"/>
    </p:custDataLst>
    <p:extLst>
      <p:ext uri="{BB962C8B-B14F-4D97-AF65-F5344CB8AC3E}">
        <p14:creationId xmlns:p14="http://schemas.microsoft.com/office/powerpoint/2010/main" val="336828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a:t>Infant Mortality Trends</a:t>
            </a:r>
            <a:br>
              <a:rPr lang="en-US" dirty="0"/>
            </a:br>
            <a:r>
              <a:rPr lang="en-US" sz="1800" b="0" dirty="0"/>
              <a:t>(Annual Average Infant Deaths per 1,000 Live Births)</a:t>
            </a:r>
            <a:br>
              <a:rPr lang="en-US" sz="1800" b="0" dirty="0"/>
            </a:br>
            <a:r>
              <a:rPr lang="en-US" sz="1600" dirty="0">
                <a:solidFill>
                  <a:schemeClr val="tx1">
                    <a:lumMod val="50000"/>
                    <a:lumOff val="50000"/>
                  </a:schemeClr>
                </a:solidFill>
              </a:rPr>
              <a:t>Healthy People 2030 = 5.0 or Lower</a:t>
            </a:r>
            <a:endParaRPr lang="en-US" b="0" dirty="0">
              <a:solidFill>
                <a:schemeClr val="tx1">
                  <a:lumMod val="50000"/>
                  <a:lumOff val="50000"/>
                </a:schemeClr>
              </a:solidFill>
            </a:endParaRPr>
          </a:p>
        </p:txBody>
      </p:sp>
      <p:sp>
        <p:nvSpPr>
          <p:cNvPr id="8" name="Subtitle 7"/>
          <p:cNvSpPr>
            <a:spLocks noGrp="1"/>
          </p:cNvSpPr>
          <p:nvPr>
            <p:ph type="subTitle" idx="1"/>
          </p:nvPr>
        </p:nvSpPr>
        <p:spPr>
          <a:noFill/>
        </p:spPr>
        <p:txBody>
          <a:bodyPr>
            <a:normAutofit/>
          </a:bodyPr>
          <a:lstStyle/>
          <a:p>
            <a:r>
              <a:rPr lang="en-US" dirty="0"/>
              <a:t>Sources:	●	CDC WONDER Online Query System. Centers for Disease Control and Prevention, National Center for Health Statistics, Division of Vital Statistics. </a:t>
            </a:r>
          </a:p>
          <a:p>
            <a:r>
              <a:rPr lang="en-US" dirty="0"/>
              <a:t>		Data extracted April 2025.</a:t>
            </a:r>
          </a:p>
          <a:p>
            <a:r>
              <a:rPr lang="en-US" dirty="0"/>
              <a:t>	●	Centers for Disease Control and Prevention, National Center for Health Statistics. </a:t>
            </a:r>
          </a:p>
          <a:p>
            <a:r>
              <a:rPr lang="en-US" dirty="0"/>
              <a:t> 	●	US Department of Health and Human Services. Healthy People 2030. https://health.gov/healthypeople </a:t>
            </a:r>
          </a:p>
          <a:p>
            <a:r>
              <a:rPr lang="en-US" dirty="0"/>
              <a:t>Notes:	●	Rates are three-year averages of deaths of children under 1 year old per 1,000 live births.</a:t>
            </a:r>
          </a:p>
        </p:txBody>
      </p:sp>
      <p:graphicFrame>
        <p:nvGraphicFramePr>
          <p:cNvPr id="6" name="2eTrend"/>
          <p:cNvGraphicFramePr>
            <a:graphicFrameLocks noGrp="1"/>
          </p:cNvGraphicFramePr>
          <p:nvPr>
            <p:ph type="chart" sz="quarter" idx="13"/>
            <p:extLst>
              <p:ext uri="{D42A27DB-BD31-4B8C-83A1-F6EECF244321}">
                <p14:modId xmlns:p14="http://schemas.microsoft.com/office/powerpoint/2010/main" val="88645117"/>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94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6D97F-62C3-521F-3E08-86833800290A}"/>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70809825-0E20-1205-A99E-8C85A8335DBA}"/>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b="1" dirty="0">
                <a:solidFill>
                  <a:schemeClr val="accent4">
                    <a:lumMod val="50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64F98FC5-F3DE-3878-9C9B-1B5BBB0E98D5}"/>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6092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457200" y="5478010"/>
            <a:ext cx="8229600" cy="807255"/>
          </a:xfrm>
          <a:noFill/>
        </p:spPr>
        <p:txBody>
          <a:bodyPr>
            <a:normAutofit/>
          </a:bodyPr>
          <a:lstStyle/>
          <a:p>
            <a:r>
              <a:rPr lang="en-US" dirty="0"/>
              <a:t>Sources:	● 	CDC WONDER Online Query System. Centers for Disease Control and Prevention, Epidemiology Program Office, Division of Public Health Surveillance and Informatics. Data extracted April 2025.</a:t>
            </a:r>
          </a:p>
          <a:p>
            <a:r>
              <a:rPr lang="en-US" dirty="0"/>
              <a:t>	●	US Department of Health and Human Services. Healthy People 2030. https://health.gov/healthypeople </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a:t>
            </a:r>
          </a:p>
          <a:p>
            <a:endParaRPr lang="en-US" dirty="0"/>
          </a:p>
        </p:txBody>
      </p:sp>
      <p:graphicFrame>
        <p:nvGraphicFramePr>
          <p:cNvPr id="6" name="2eTrend"/>
          <p:cNvGraphicFramePr>
            <a:graphicFrameLocks noGrp="1"/>
          </p:cNvGraphicFramePr>
          <p:nvPr>
            <p:ph type="chart" sz="quarter" idx="13"/>
            <p:extLst>
              <p:ext uri="{D42A27DB-BD31-4B8C-83A1-F6EECF244321}">
                <p14:modId xmlns:p14="http://schemas.microsoft.com/office/powerpoint/2010/main" val="1969487825"/>
              </p:ext>
            </p:extLst>
          </p:nvPr>
        </p:nvGraphicFramePr>
        <p:xfrm>
          <a:off x="457200" y="2111375"/>
          <a:ext cx="3876675" cy="301307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a:spLocks noGrp="1"/>
          </p:cNvSpPr>
          <p:nvPr>
            <p:ph type="body" sz="quarter" idx="15"/>
          </p:nvPr>
        </p:nvSpPr>
        <p:spPr>
          <a:xfrm>
            <a:off x="457200" y="808038"/>
            <a:ext cx="3876675" cy="1130300"/>
          </a:xfrm>
          <a:prstGeom prst="rect">
            <a:avLst/>
          </a:prstGeom>
        </p:spPr>
        <p:txBody>
          <a:bodyPr>
            <a:noAutofit/>
          </a:bodyPr>
          <a:lstStyle/>
          <a:p>
            <a:r>
              <a:rPr lang="en-US" sz="1800" dirty="0"/>
              <a:t>Unintentional Injury Mortality Trends</a:t>
            </a:r>
            <a:br>
              <a:rPr lang="en-US" sz="1800" dirty="0"/>
            </a:br>
            <a:r>
              <a:rPr lang="en-US" sz="1200" b="0" dirty="0"/>
              <a:t>(</a:t>
            </a:r>
            <a:r>
              <a:rPr lang="en-US" sz="1400" b="0" dirty="0"/>
              <a:t>Annual Average Deaths per 100,000 Population)</a:t>
            </a:r>
            <a:br>
              <a:rPr lang="en-US" sz="1400" b="0" dirty="0"/>
            </a:br>
            <a:r>
              <a:rPr lang="en-US" sz="1200" dirty="0">
                <a:solidFill>
                  <a:schemeClr val="tx1">
                    <a:lumMod val="50000"/>
                    <a:lumOff val="50000"/>
                  </a:schemeClr>
                </a:solidFill>
              </a:rPr>
              <a:t>Healthy People 2030 = 43.2 or Lower</a:t>
            </a:r>
            <a:endParaRPr lang="en-US" sz="1400" b="0" dirty="0">
              <a:solidFill>
                <a:schemeClr val="tx1">
                  <a:lumMod val="50000"/>
                  <a:lumOff val="50000"/>
                </a:schemeClr>
              </a:solidFill>
            </a:endParaRPr>
          </a:p>
        </p:txBody>
      </p:sp>
      <p:sp>
        <p:nvSpPr>
          <p:cNvPr id="9" name="Title 3">
            <a:extLst>
              <a:ext uri="{FF2B5EF4-FFF2-40B4-BE49-F238E27FC236}">
                <a16:creationId xmlns:a16="http://schemas.microsoft.com/office/drawing/2014/main" id="{A503B4A1-4645-A0AD-DE27-BFFF6E267C06}"/>
              </a:ext>
            </a:extLst>
          </p:cNvPr>
          <p:cNvSpPr>
            <a:spLocks noGrp="1"/>
          </p:cNvSpPr>
          <p:nvPr>
            <p:ph type="body" sz="quarter" idx="16"/>
          </p:nvPr>
        </p:nvSpPr>
        <p:spPr>
          <a:xfrm>
            <a:off x="4810125" y="808038"/>
            <a:ext cx="3876675" cy="1130300"/>
          </a:xfrm>
        </p:spPr>
        <p:txBody>
          <a:bodyPr/>
          <a:lstStyle/>
          <a:p>
            <a:r>
              <a:rPr lang="en-US" sz="1800" dirty="0"/>
              <a:t>Leading Causes of </a:t>
            </a:r>
            <a:br>
              <a:rPr lang="en-US" sz="1800" dirty="0"/>
            </a:br>
            <a:r>
              <a:rPr lang="en-US" sz="1800" dirty="0"/>
              <a:t>Unintentional Injury Deaths</a:t>
            </a:r>
            <a:br>
              <a:rPr lang="en-US" sz="1800" dirty="0"/>
            </a:br>
            <a:r>
              <a:rPr lang="en-US" sz="1400" b="0" dirty="0"/>
              <a:t>(Total Area, </a:t>
            </a:r>
            <a:r>
              <a:rPr lang="en-US" sz="1400" b="0" dirty="0">
                <a:solidFill>
                  <a:schemeClr val="tx1"/>
                </a:solidFill>
              </a:rPr>
              <a:t>2021-2023</a:t>
            </a:r>
            <a:r>
              <a:rPr lang="en-US" sz="1400" b="0" dirty="0"/>
              <a:t>)</a:t>
            </a:r>
          </a:p>
        </p:txBody>
      </p:sp>
      <p:graphicFrame>
        <p:nvGraphicFramePr>
          <p:cNvPr id="10" name="Chart Placeholder 6"/>
          <p:cNvGraphicFramePr>
            <a:graphicFrameLocks noGrp="1"/>
          </p:cNvGraphicFramePr>
          <p:nvPr>
            <p:ph type="chart" sz="quarter" idx="14"/>
            <p:extLst>
              <p:ext uri="{D42A27DB-BD31-4B8C-83A1-F6EECF244321}">
                <p14:modId xmlns:p14="http://schemas.microsoft.com/office/powerpoint/2010/main" val="289379561"/>
              </p:ext>
            </p:extLst>
          </p:nvPr>
        </p:nvGraphicFramePr>
        <p:xfrm>
          <a:off x="4810125" y="2111375"/>
          <a:ext cx="3876675" cy="3013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314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0"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dirty="0"/>
              <a:t>Victim of a Violent Crime in the Past Five Years</a:t>
            </a:r>
            <a:endParaRPr lang="en-US" sz="1600" b="0" dirty="0"/>
          </a:p>
        </p:txBody>
      </p:sp>
      <p:sp>
        <p:nvSpPr>
          <p:cNvPr id="8" name="Subtitle 7"/>
          <p:cNvSpPr>
            <a:spLocks noGrp="1"/>
          </p:cNvSpPr>
          <p:nvPr>
            <p:ph type="subTitle" idx="1"/>
          </p:nvPr>
        </p:nvSpPr>
        <p:spPr>
          <a:xfrm>
            <a:off x="457200" y="5538644"/>
            <a:ext cx="8229600" cy="746621"/>
          </a:xfrm>
        </p:spPr>
        <p:txBody>
          <a:bodyPr>
            <a:normAutofit/>
          </a:bodyPr>
          <a:lstStyle/>
          <a:p>
            <a:r>
              <a:rPr lang="en-US" dirty="0"/>
              <a:t>Sources:	●	2025 PRC Community Health Survey, PRC, Inc. [Item 32]</a:t>
            </a:r>
          </a:p>
          <a:p>
            <a:r>
              <a:rPr lang="en-US" dirty="0"/>
              <a:t>	● 	2023 PRC National Health Survey, PRC, Inc.</a:t>
            </a:r>
          </a:p>
          <a:p>
            <a:r>
              <a:rPr lang="en-US" dirty="0"/>
              <a:t>Notes:	● 	Asked of all respondents.</a:t>
            </a:r>
          </a:p>
        </p:txBody>
      </p:sp>
      <p:graphicFrame>
        <p:nvGraphicFramePr>
          <p:cNvPr id="9" name="US">
            <a:extLst>
              <a:ext uri="{FF2B5EF4-FFF2-40B4-BE49-F238E27FC236}">
                <a16:creationId xmlns:a16="http://schemas.microsoft.com/office/drawing/2014/main" id="{C0D04FD3-1979-7666-DEF6-137A849CAD25}"/>
              </a:ext>
            </a:extLst>
          </p:cNvPr>
          <p:cNvGraphicFramePr>
            <a:graphicFrameLocks noGrp="1"/>
          </p:cNvGraphicFramePr>
          <p:nvPr>
            <p:ph type="chart" sz="quarter" idx="13"/>
            <p:extLst>
              <p:ext uri="{D42A27DB-BD31-4B8C-83A1-F6EECF244321}">
                <p14:modId xmlns:p14="http://schemas.microsoft.com/office/powerpoint/2010/main" val="3598608585"/>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E532DA09-1FFA-4AFB-4086-D6ED003DB80F}"/>
              </a:ext>
            </a:extLst>
          </p:cNvPr>
          <p:cNvGraphicFramePr>
            <a:graphicFrameLocks noGrp="1"/>
          </p:cNvGraphicFramePr>
          <p:nvPr>
            <p:ph type="chart" sz="quarter" idx="14"/>
            <p:extLst>
              <p:ext uri="{D42A27DB-BD31-4B8C-83A1-F6EECF244321}">
                <p14:modId xmlns:p14="http://schemas.microsoft.com/office/powerpoint/2010/main" val="981277852"/>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
        <p:nvSpPr>
          <p:cNvPr id="2" name="TextBox 1">
            <a:extLst>
              <a:ext uri="{FF2B5EF4-FFF2-40B4-BE49-F238E27FC236}">
                <a16:creationId xmlns:a16="http://schemas.microsoft.com/office/drawing/2014/main" id="{33EC1F70-DA6C-A112-D80C-2DA13F48297F}"/>
              </a:ext>
            </a:extLst>
          </p:cNvPr>
          <p:cNvSpPr txBox="1"/>
          <p:nvPr/>
        </p:nvSpPr>
        <p:spPr>
          <a:xfrm>
            <a:off x="6082018" y="5863905"/>
            <a:ext cx="2776756" cy="746620"/>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More prevalent among young adults and those with lower incomes.</a:t>
            </a:r>
          </a:p>
        </p:txBody>
      </p:sp>
    </p:spTree>
    <p:extLst>
      <p:ext uri="{BB962C8B-B14F-4D97-AF65-F5344CB8AC3E}">
        <p14:creationId xmlns:p14="http://schemas.microsoft.com/office/powerpoint/2010/main" val="800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dirty="0"/>
              <a:t>Have Ever Been Hit, Slapped, Pushed, </a:t>
            </a:r>
            <a:br>
              <a:rPr lang="en-US" dirty="0"/>
            </a:br>
            <a:r>
              <a:rPr lang="en-US" dirty="0"/>
              <a:t>Kicked, or Hurt in Any Way by an Intimate Partner</a:t>
            </a:r>
            <a:endParaRPr lang="en-US" b="0" dirty="0"/>
          </a:p>
        </p:txBody>
      </p:sp>
      <p:sp>
        <p:nvSpPr>
          <p:cNvPr id="8" name="Subtitle 7"/>
          <p:cNvSpPr>
            <a:spLocks noGrp="1"/>
          </p:cNvSpPr>
          <p:nvPr>
            <p:ph type="subTitle" idx="1"/>
          </p:nvPr>
        </p:nvSpPr>
        <p:spPr/>
        <p:txBody>
          <a:bodyPr>
            <a:normAutofit/>
          </a:bodyPr>
          <a:lstStyle/>
          <a:p>
            <a:r>
              <a:rPr lang="en-US" dirty="0"/>
              <a:t>Sources:	●	2025 PRC Community Health Survey, PRC, Inc. [Item 33]</a:t>
            </a:r>
          </a:p>
          <a:p>
            <a:r>
              <a:rPr lang="en-US" dirty="0"/>
              <a:t>	● 	2023 PRC National Health Survey, PRC, Inc.</a:t>
            </a:r>
          </a:p>
          <a:p>
            <a:r>
              <a:rPr lang="en-US" dirty="0"/>
              <a:t>Notes:	● 	Asked of all respondents.	</a:t>
            </a:r>
          </a:p>
        </p:txBody>
      </p:sp>
      <p:graphicFrame>
        <p:nvGraphicFramePr>
          <p:cNvPr id="10" name="US">
            <a:extLst>
              <a:ext uri="{FF2B5EF4-FFF2-40B4-BE49-F238E27FC236}">
                <a16:creationId xmlns:a16="http://schemas.microsoft.com/office/drawing/2014/main" id="{06BC345A-7ED9-AB5C-5058-2E7AB684465D}"/>
              </a:ext>
            </a:extLst>
          </p:cNvPr>
          <p:cNvGraphicFramePr>
            <a:graphicFrameLocks noGrp="1"/>
          </p:cNvGraphicFramePr>
          <p:nvPr>
            <p:ph type="chart" sz="quarter" idx="13"/>
            <p:extLst>
              <p:ext uri="{D42A27DB-BD31-4B8C-83A1-F6EECF244321}">
                <p14:modId xmlns:p14="http://schemas.microsoft.com/office/powerpoint/2010/main" val="2280347368"/>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924EAAB4-095B-5E61-7293-CD3D039347D8}"/>
              </a:ext>
            </a:extLst>
          </p:cNvPr>
          <p:cNvGraphicFramePr>
            <a:graphicFrameLocks noGrp="1"/>
          </p:cNvGraphicFramePr>
          <p:nvPr>
            <p:ph type="chart" sz="quarter" idx="14"/>
            <p:extLst>
              <p:ext uri="{D42A27DB-BD31-4B8C-83A1-F6EECF244321}">
                <p14:modId xmlns:p14="http://schemas.microsoft.com/office/powerpoint/2010/main" val="426029132"/>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Tree>
    <p:extLst>
      <p:ext uri="{BB962C8B-B14F-4D97-AF65-F5344CB8AC3E}">
        <p14:creationId xmlns:p14="http://schemas.microsoft.com/office/powerpoint/2010/main" val="5789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90BE-1562-5C95-B418-B6FD31E2CC99}"/>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537F8BD3-71D4-5350-CE73-90785CBBDD25}"/>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b="1" dirty="0">
                <a:solidFill>
                  <a:schemeClr val="accent4">
                    <a:lumMod val="50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51FFB3A0-8DF7-7F46-E987-C628DFD391A9}"/>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61625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3E8E-BEA2-B1CD-A30A-EEDA8BBBAA86}"/>
              </a:ext>
            </a:extLst>
          </p:cNvPr>
          <p:cNvSpPr>
            <a:spLocks noGrp="1"/>
          </p:cNvSpPr>
          <p:nvPr>
            <p:ph type="ctrTitle"/>
          </p:nvPr>
        </p:nvSpPr>
        <p:spPr/>
        <p:txBody>
          <a:bodyPr/>
          <a:lstStyle/>
          <a:p>
            <a:r>
              <a:rPr lang="en-US" dirty="0"/>
              <a:t>Mental Health</a:t>
            </a:r>
            <a:br>
              <a:rPr lang="en-US" dirty="0"/>
            </a:br>
            <a:r>
              <a:rPr lang="en-US" sz="1800" dirty="0"/>
              <a:t>(Total Area)</a:t>
            </a:r>
            <a:endParaRPr lang="en-US" dirty="0"/>
          </a:p>
        </p:txBody>
      </p:sp>
      <p:sp>
        <p:nvSpPr>
          <p:cNvPr id="10" name="Title 4">
            <a:extLst>
              <a:ext uri="{FF2B5EF4-FFF2-40B4-BE49-F238E27FC236}">
                <a16:creationId xmlns:a16="http://schemas.microsoft.com/office/drawing/2014/main" id="{E01512DE-FEB9-F195-2922-586ECB14441D}"/>
              </a:ext>
            </a:extLst>
          </p:cNvPr>
          <p:cNvSpPr>
            <a:spLocks noGrp="1"/>
          </p:cNvSpPr>
          <p:nvPr>
            <p:ph type="body" sz="quarter" idx="15"/>
          </p:nvPr>
        </p:nvSpPr>
        <p:spPr>
          <a:xfrm>
            <a:off x="457200" y="1263650"/>
            <a:ext cx="2524125" cy="847725"/>
          </a:xfrm>
        </p:spPr>
        <p:txBody>
          <a:bodyPr/>
          <a:lstStyle/>
          <a:p>
            <a:r>
              <a:rPr lang="en-US" dirty="0"/>
              <a:t>Experience “Fair” or “Poor” Mental Health</a:t>
            </a:r>
          </a:p>
        </p:txBody>
      </p:sp>
      <p:sp>
        <p:nvSpPr>
          <p:cNvPr id="11" name="Title 4">
            <a:extLst>
              <a:ext uri="{FF2B5EF4-FFF2-40B4-BE49-F238E27FC236}">
                <a16:creationId xmlns:a16="http://schemas.microsoft.com/office/drawing/2014/main" id="{D20D24B8-5B00-384A-A879-E0D4C202214E}"/>
              </a:ext>
            </a:extLst>
          </p:cNvPr>
          <p:cNvSpPr>
            <a:spLocks noGrp="1"/>
          </p:cNvSpPr>
          <p:nvPr>
            <p:ph type="body" sz="quarter" idx="16"/>
          </p:nvPr>
        </p:nvSpPr>
        <p:spPr>
          <a:xfrm>
            <a:off x="3343275" y="1263650"/>
            <a:ext cx="2457450" cy="847725"/>
          </a:xfrm>
        </p:spPr>
        <p:txBody>
          <a:bodyPr/>
          <a:lstStyle/>
          <a:p>
            <a:r>
              <a:rPr lang="en-US" dirty="0"/>
              <a:t>Have Been Diagnosed With a Depressive Disorder</a:t>
            </a:r>
          </a:p>
        </p:txBody>
      </p:sp>
      <p:sp>
        <p:nvSpPr>
          <p:cNvPr id="12" name="Title 4">
            <a:extLst>
              <a:ext uri="{FF2B5EF4-FFF2-40B4-BE49-F238E27FC236}">
                <a16:creationId xmlns:a16="http://schemas.microsoft.com/office/drawing/2014/main" id="{24990F18-4B35-2511-D161-3BA43B22BE87}"/>
              </a:ext>
            </a:extLst>
          </p:cNvPr>
          <p:cNvSpPr>
            <a:spLocks noGrp="1"/>
          </p:cNvSpPr>
          <p:nvPr>
            <p:ph type="body" sz="quarter" idx="18"/>
          </p:nvPr>
        </p:nvSpPr>
        <p:spPr>
          <a:xfrm>
            <a:off x="6162675" y="1263650"/>
            <a:ext cx="2524125" cy="847725"/>
          </a:xfrm>
        </p:spPr>
        <p:txBody>
          <a:bodyPr/>
          <a:lstStyle/>
          <a:p>
            <a:r>
              <a:rPr lang="en-US" dirty="0"/>
              <a:t>Perceive Most Days As “Extremely” or “Very” Stressful</a:t>
            </a:r>
          </a:p>
        </p:txBody>
      </p:sp>
      <p:graphicFrame>
        <p:nvGraphicFramePr>
          <p:cNvPr id="13" name="Chart Placeholder 11">
            <a:extLst>
              <a:ext uri="{FF2B5EF4-FFF2-40B4-BE49-F238E27FC236}">
                <a16:creationId xmlns:a16="http://schemas.microsoft.com/office/drawing/2014/main" id="{B21CAAB8-3753-D567-7127-CE9250120AD4}"/>
              </a:ext>
            </a:extLst>
          </p:cNvPr>
          <p:cNvGraphicFramePr>
            <a:graphicFrameLocks noGrp="1"/>
          </p:cNvGraphicFramePr>
          <p:nvPr>
            <p:ph type="chart" sz="quarter" idx="13"/>
            <p:extLst>
              <p:ext uri="{D42A27DB-BD31-4B8C-83A1-F6EECF244321}">
                <p14:modId xmlns:p14="http://schemas.microsoft.com/office/powerpoint/2010/main" val="279265562"/>
              </p:ext>
            </p:extLst>
          </p:nvPr>
        </p:nvGraphicFramePr>
        <p:xfrm>
          <a:off x="457200" y="2111375"/>
          <a:ext cx="2524125" cy="3013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11">
            <a:extLst>
              <a:ext uri="{FF2B5EF4-FFF2-40B4-BE49-F238E27FC236}">
                <a16:creationId xmlns:a16="http://schemas.microsoft.com/office/drawing/2014/main" id="{05AA006F-FD59-C1E6-6400-D76DD9EAD7C6}"/>
              </a:ext>
            </a:extLst>
          </p:cNvPr>
          <p:cNvGraphicFramePr>
            <a:graphicFrameLocks noGrp="1"/>
          </p:cNvGraphicFramePr>
          <p:nvPr>
            <p:ph type="chart" sz="quarter" idx="14"/>
            <p:extLst>
              <p:ext uri="{D42A27DB-BD31-4B8C-83A1-F6EECF244321}">
                <p14:modId xmlns:p14="http://schemas.microsoft.com/office/powerpoint/2010/main" val="2449146375"/>
              </p:ext>
            </p:extLst>
          </p:nvPr>
        </p:nvGraphicFramePr>
        <p:xfrm>
          <a:off x="3343275" y="2111375"/>
          <a:ext cx="2457450" cy="3013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Placeholder 11">
            <a:extLst>
              <a:ext uri="{FF2B5EF4-FFF2-40B4-BE49-F238E27FC236}">
                <a16:creationId xmlns:a16="http://schemas.microsoft.com/office/drawing/2014/main" id="{8F8103C8-2EE4-8996-0C72-155C284AC90A}"/>
              </a:ext>
            </a:extLst>
          </p:cNvPr>
          <p:cNvGraphicFramePr>
            <a:graphicFrameLocks noGrp="1"/>
          </p:cNvGraphicFramePr>
          <p:nvPr>
            <p:ph type="chart" sz="quarter" idx="17"/>
            <p:extLst>
              <p:ext uri="{D42A27DB-BD31-4B8C-83A1-F6EECF244321}">
                <p14:modId xmlns:p14="http://schemas.microsoft.com/office/powerpoint/2010/main" val="1222955200"/>
              </p:ext>
            </p:extLst>
          </p:nvPr>
        </p:nvGraphicFramePr>
        <p:xfrm>
          <a:off x="6162675" y="2111375"/>
          <a:ext cx="2524125" cy="3013075"/>
        </p:xfrm>
        <a:graphic>
          <a:graphicData uri="http://schemas.openxmlformats.org/drawingml/2006/chart">
            <c:chart xmlns:c="http://schemas.openxmlformats.org/drawingml/2006/chart" xmlns:r="http://schemas.openxmlformats.org/officeDocument/2006/relationships" r:id="rId5"/>
          </a:graphicData>
        </a:graphic>
      </p:graphicFrame>
      <p:sp>
        <p:nvSpPr>
          <p:cNvPr id="16" name="Subtitle 7">
            <a:extLst>
              <a:ext uri="{FF2B5EF4-FFF2-40B4-BE49-F238E27FC236}">
                <a16:creationId xmlns:a16="http://schemas.microsoft.com/office/drawing/2014/main" id="{21DFA59D-E338-AFE4-69F5-7EFB216531D4}"/>
              </a:ext>
            </a:extLst>
          </p:cNvPr>
          <p:cNvSpPr>
            <a:spLocks noGrp="1"/>
          </p:cNvSpPr>
          <p:nvPr>
            <p:ph type="subTitle" idx="1"/>
          </p:nvPr>
        </p:nvSpPr>
        <p:spPr>
          <a:xfrm>
            <a:off x="457200" y="5297488"/>
            <a:ext cx="8229600" cy="987425"/>
          </a:xfrm>
        </p:spPr>
        <p:txBody>
          <a:bodyPr/>
          <a:lstStyle/>
          <a:p>
            <a:r>
              <a:rPr lang="en-US" dirty="0"/>
              <a:t>Sources:	</a:t>
            </a:r>
            <a:r>
              <a:rPr lang="en-US" dirty="0">
                <a:sym typeface="Symbol"/>
              </a:rPr>
              <a:t>●	</a:t>
            </a:r>
            <a:r>
              <a:rPr lang="en-US" dirty="0"/>
              <a:t>2025 PRC Community Health Survey, PRC, Inc.</a:t>
            </a:r>
          </a:p>
          <a:p>
            <a:r>
              <a:rPr lang="en-US" dirty="0"/>
              <a:t>	● 	2023 PRC National Health Survey, PRC, Inc.</a:t>
            </a:r>
          </a:p>
          <a:p>
            <a:r>
              <a:rPr lang="en-US" dirty="0"/>
              <a:t>Notes:	● 	Asked of all respondents.</a:t>
            </a:r>
          </a:p>
        </p:txBody>
      </p:sp>
      <p:sp>
        <p:nvSpPr>
          <p:cNvPr id="17" name="TextBox 16">
            <a:extLst>
              <a:ext uri="{FF2B5EF4-FFF2-40B4-BE49-F238E27FC236}">
                <a16:creationId xmlns:a16="http://schemas.microsoft.com/office/drawing/2014/main" id="{FD24D040-B939-C427-B1A1-FEF0FFE22F39}"/>
              </a:ext>
            </a:extLst>
          </p:cNvPr>
          <p:cNvSpPr txBox="1"/>
          <p:nvPr/>
        </p:nvSpPr>
        <p:spPr>
          <a:xfrm>
            <a:off x="6162675" y="5901338"/>
            <a:ext cx="2727752" cy="644899"/>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Each of these is significantly higher in Staunton than elsewhere in the area.</a:t>
            </a:r>
          </a:p>
        </p:txBody>
      </p:sp>
    </p:spTree>
    <p:extLst>
      <p:ext uri="{BB962C8B-B14F-4D97-AF65-F5344CB8AC3E}">
        <p14:creationId xmlns:p14="http://schemas.microsoft.com/office/powerpoint/2010/main" val="66893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Graphic spid="14" grpId="0">
        <p:bldAsOne/>
      </p:bldGraphic>
      <p:bldGraphic spid="15"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Have Experienced Symptoms of Chronic Depression</a:t>
            </a:r>
            <a:br>
              <a:rPr lang="en-US" dirty="0"/>
            </a:br>
            <a:r>
              <a:rPr lang="en-US" sz="1800" b="0" dirty="0"/>
              <a:t>(Total Area, 2025)</a:t>
            </a:r>
          </a:p>
        </p:txBody>
      </p:sp>
      <p:sp>
        <p:nvSpPr>
          <p:cNvPr id="8" name="Subtitle 7"/>
          <p:cNvSpPr>
            <a:spLocks noGrp="1"/>
          </p:cNvSpPr>
          <p:nvPr>
            <p:ph type="subTitle" idx="1"/>
          </p:nvPr>
        </p:nvSpPr>
        <p:spPr/>
        <p:txBody>
          <a:bodyPr>
            <a:normAutofit/>
          </a:bodyPr>
          <a:lstStyle/>
          <a:p>
            <a:r>
              <a:rPr lang="en-US" dirty="0"/>
              <a:t>Sources:	●	2025 PRC Community Health Survey, PRC, Inc. [Item 78]</a:t>
            </a:r>
          </a:p>
          <a:p>
            <a:r>
              <a:rPr lang="en-US" dirty="0"/>
              <a:t>Notes:	●	Asked of all respondents.</a:t>
            </a:r>
          </a:p>
          <a:p>
            <a:r>
              <a:rPr lang="en-US" dirty="0"/>
              <a:t>	● 	Chronic depression includes periods of two or more years during which the respondent felt depressed or sad on most days, even if (s)he felt okay sometimes.</a:t>
            </a:r>
          </a:p>
          <a:p>
            <a:endParaRPr lang="en-US" dirty="0"/>
          </a:p>
        </p:txBody>
      </p:sp>
      <p:graphicFrame>
        <p:nvGraphicFramePr>
          <p:cNvPr id="4" name="Demo">
            <a:extLst>
              <a:ext uri="{FF2B5EF4-FFF2-40B4-BE49-F238E27FC236}">
                <a16:creationId xmlns:a16="http://schemas.microsoft.com/office/drawing/2014/main" id="{F3EDA225-5EBA-B4AF-ADCB-38D77177B6A2}"/>
              </a:ext>
            </a:extLst>
          </p:cNvPr>
          <p:cNvGraphicFramePr>
            <a:graphicFrameLocks noGrp="1"/>
          </p:cNvGraphicFramePr>
          <p:nvPr>
            <p:ph type="chart" sz="quarter" idx="13"/>
            <p:extLst>
              <p:ext uri="{D42A27DB-BD31-4B8C-83A1-F6EECF244321}">
                <p14:modId xmlns:p14="http://schemas.microsoft.com/office/powerpoint/2010/main" val="892769349"/>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00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Suicide Mortality Trends</a:t>
            </a:r>
            <a:br>
              <a:rPr lang="en-US" dirty="0"/>
            </a:br>
            <a:r>
              <a:rPr lang="en-US" sz="1800" b="0" dirty="0"/>
              <a:t>(Annual Average Deaths per 100,000 Population)</a:t>
            </a:r>
            <a:br>
              <a:rPr lang="en-US" sz="1800" b="0" dirty="0"/>
            </a:br>
            <a:r>
              <a:rPr lang="en-US" sz="1600" dirty="0">
                <a:solidFill>
                  <a:schemeClr val="tx1">
                    <a:lumMod val="50000"/>
                    <a:lumOff val="50000"/>
                  </a:schemeClr>
                </a:solidFill>
              </a:rPr>
              <a:t>Healthy People 2030 = 12.8 or Lower</a:t>
            </a:r>
            <a:endParaRPr lang="en-US" sz="1600" b="0" dirty="0">
              <a:solidFill>
                <a:schemeClr val="tx1">
                  <a:lumMod val="50000"/>
                  <a:lumOff val="50000"/>
                </a:schemeClr>
              </a:solidFill>
            </a:endParaRPr>
          </a:p>
        </p:txBody>
      </p:sp>
      <p:sp>
        <p:nvSpPr>
          <p:cNvPr id="8" name="Subtitle 7"/>
          <p:cNvSpPr>
            <a:spLocks noGrp="1"/>
          </p:cNvSpPr>
          <p:nvPr>
            <p:ph type="subTitle" idx="1"/>
          </p:nvPr>
        </p:nvSpPr>
        <p:spPr/>
        <p:txBody>
          <a:bodyPr>
            <a:normAutofit/>
          </a:bodyPr>
          <a:lstStyle/>
          <a:p>
            <a:r>
              <a:rPr lang="en-US" dirty="0"/>
              <a:t>Sources:	● 	CDC WONDER Online Query System. Centers for Disease Control and Prevention, Epidemiology Program Office, Division of Public Health Surveillance and Informatics. Data extracted April 2025.</a:t>
            </a:r>
          </a:p>
          <a:p>
            <a:r>
              <a:rPr lang="en-US" dirty="0"/>
              <a:t>	●	US Department of Health and Human Services. Healthy People 2030. https://health.gov/healthypeople </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a:t>
            </a:r>
          </a:p>
          <a:p>
            <a:endParaRPr lang="en-US" dirty="0">
              <a:highlight>
                <a:srgbClr val="FFFF00"/>
              </a:highlight>
            </a:endParaRPr>
          </a:p>
        </p:txBody>
      </p:sp>
      <p:graphicFrame>
        <p:nvGraphicFramePr>
          <p:cNvPr id="10" name="2eTrend"/>
          <p:cNvGraphicFramePr>
            <a:graphicFrameLocks noGrp="1"/>
          </p:cNvGraphicFramePr>
          <p:nvPr>
            <p:ph type="chart" sz="quarter" idx="13"/>
            <p:extLst>
              <p:ext uri="{D42A27DB-BD31-4B8C-83A1-F6EECF244321}">
                <p14:modId xmlns:p14="http://schemas.microsoft.com/office/powerpoint/2010/main" val="1913835801"/>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828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Unable to Get Mental Health Services When Needed in the Past Year</a:t>
            </a:r>
          </a:p>
        </p:txBody>
      </p:sp>
      <p:sp>
        <p:nvSpPr>
          <p:cNvPr id="8" name="Subtitle 7"/>
          <p:cNvSpPr>
            <a:spLocks noGrp="1"/>
          </p:cNvSpPr>
          <p:nvPr>
            <p:ph type="subTitle" idx="1"/>
          </p:nvPr>
        </p:nvSpPr>
        <p:spPr/>
        <p:txBody>
          <a:bodyPr/>
          <a:lstStyle/>
          <a:p>
            <a:r>
              <a:rPr lang="en-US" dirty="0"/>
              <a:t>Sources:	●	2025 PRC Community Health Survey, PRC, Inc. [Item 82]</a:t>
            </a:r>
          </a:p>
          <a:p>
            <a:r>
              <a:rPr lang="en-US" dirty="0"/>
              <a:t>	● 	2023 PRC National Health Survey, PRC, Inc.</a:t>
            </a:r>
          </a:p>
          <a:p>
            <a:r>
              <a:rPr lang="en-US" dirty="0"/>
              <a:t>Notes:	● 	Asked of all respondents.</a:t>
            </a:r>
          </a:p>
        </p:txBody>
      </p:sp>
      <p:graphicFrame>
        <p:nvGraphicFramePr>
          <p:cNvPr id="11" name="US">
            <a:extLst>
              <a:ext uri="{FF2B5EF4-FFF2-40B4-BE49-F238E27FC236}">
                <a16:creationId xmlns:a16="http://schemas.microsoft.com/office/drawing/2014/main" id="{A2CB215D-E3E4-B699-50F7-3A1A4A01B74C}"/>
              </a:ext>
            </a:extLst>
          </p:cNvPr>
          <p:cNvGraphicFramePr>
            <a:graphicFrameLocks noGrp="1"/>
          </p:cNvGraphicFramePr>
          <p:nvPr>
            <p:ph type="chart" sz="quarter" idx="13"/>
            <p:extLst>
              <p:ext uri="{D42A27DB-BD31-4B8C-83A1-F6EECF244321}">
                <p14:modId xmlns:p14="http://schemas.microsoft.com/office/powerpoint/2010/main" val="3842487188"/>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27947D69-D522-0ECB-EAB8-37CFF3C7A97B}"/>
              </a:ext>
            </a:extLst>
          </p:cNvPr>
          <p:cNvGraphicFramePr>
            <a:graphicFrameLocks noGrp="1"/>
          </p:cNvGraphicFramePr>
          <p:nvPr>
            <p:ph type="chart" sz="quarter" idx="14"/>
            <p:extLst>
              <p:ext uri="{D42A27DB-BD31-4B8C-83A1-F6EECF244321}">
                <p14:modId xmlns:p14="http://schemas.microsoft.com/office/powerpoint/2010/main" val="3571561558"/>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DE7E3EF-A5BA-4CCD-BE04-07554C5E11FF}"/>
              </a:ext>
            </a:extLst>
          </p:cNvPr>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
        <p:nvSpPr>
          <p:cNvPr id="2" name="TextBox 1">
            <a:extLst>
              <a:ext uri="{FF2B5EF4-FFF2-40B4-BE49-F238E27FC236}">
                <a16:creationId xmlns:a16="http://schemas.microsoft.com/office/drawing/2014/main" id="{E4B87799-DA1C-F645-5637-83381A7EFBF4}"/>
              </a:ext>
            </a:extLst>
          </p:cNvPr>
          <p:cNvSpPr txBox="1"/>
          <p:nvPr/>
        </p:nvSpPr>
        <p:spPr>
          <a:xfrm>
            <a:off x="6078071" y="5693869"/>
            <a:ext cx="2820040" cy="814507"/>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Higher among young adults, those with lower incomes, and LGBTQ+ residents.</a:t>
            </a:r>
          </a:p>
        </p:txBody>
      </p:sp>
    </p:spTree>
    <p:extLst>
      <p:ext uri="{BB962C8B-B14F-4D97-AF65-F5344CB8AC3E}">
        <p14:creationId xmlns:p14="http://schemas.microsoft.com/office/powerpoint/2010/main" val="19906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prstGeom prst="rect">
            <a:avLst/>
          </a:prstGeom>
        </p:spPr>
        <p:txBody>
          <a:bodyPr/>
          <a:lstStyle/>
          <a:p>
            <a:r>
              <a:rPr lang="en-US" dirty="0"/>
              <a:t>Priority Needs</a:t>
            </a:r>
          </a:p>
        </p:txBody>
      </p:sp>
      <p:sp>
        <p:nvSpPr>
          <p:cNvPr id="4" name="Text Placeholder 3">
            <a:extLst>
              <a:ext uri="{FF2B5EF4-FFF2-40B4-BE49-F238E27FC236}">
                <a16:creationId xmlns:a16="http://schemas.microsoft.com/office/drawing/2014/main" id="{BCDAADDA-603C-4531-A036-76FF7C117168}"/>
              </a:ext>
            </a:extLst>
          </p:cNvPr>
          <p:cNvSpPr>
            <a:spLocks noGrp="1"/>
          </p:cNvSpPr>
          <p:nvPr>
            <p:ph type="body" idx="1"/>
          </p:nvPr>
        </p:nvSpPr>
        <p:spPr>
          <a:xfrm>
            <a:off x="-2483874" y="4468407"/>
            <a:ext cx="7772400" cy="428987"/>
          </a:xfrm>
        </p:spPr>
        <p:txBody>
          <a:bodyPr/>
          <a:lstStyle/>
          <a:p>
            <a:endParaRPr lang="en-US"/>
          </a:p>
        </p:txBody>
      </p:sp>
    </p:spTree>
    <p:extLst>
      <p:ext uri="{BB962C8B-B14F-4D97-AF65-F5344CB8AC3E}">
        <p14:creationId xmlns:p14="http://schemas.microsoft.com/office/powerpoint/2010/main" val="365241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7085-81EB-A54C-273A-14C82D1D1F6F}"/>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89BA321-ECC6-B3EC-8C89-87EAF59D3998}"/>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b="1" dirty="0">
                <a:solidFill>
                  <a:schemeClr val="accent4">
                    <a:lumMod val="50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35151E9F-C019-B9C4-C4D8-335ECE1028AB}"/>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6439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Prevalence of Total Overweight (Overweight and Obese)</a:t>
            </a:r>
            <a:endParaRPr lang="en-US" sz="1800" b="0" dirty="0"/>
          </a:p>
        </p:txBody>
      </p:sp>
      <p:sp>
        <p:nvSpPr>
          <p:cNvPr id="8" name="Subtitle 7"/>
          <p:cNvSpPr>
            <a:spLocks noGrp="1"/>
          </p:cNvSpPr>
          <p:nvPr>
            <p:ph type="subTitle" idx="1"/>
          </p:nvPr>
        </p:nvSpPr>
        <p:spPr>
          <a:xfrm>
            <a:off x="457200" y="5382238"/>
            <a:ext cx="5371139" cy="1183922"/>
          </a:xfrm>
        </p:spPr>
        <p:txBody>
          <a:bodyPr>
            <a:normAutofit lnSpcReduction="10000"/>
          </a:bodyPr>
          <a:lstStyle/>
          <a:p>
            <a:r>
              <a:rPr lang="en-US" dirty="0"/>
              <a:t>Sources:	</a:t>
            </a:r>
            <a:r>
              <a:rPr lang="en-US" dirty="0">
                <a:sym typeface="Symbol"/>
              </a:rPr>
              <a:t>●	</a:t>
            </a:r>
            <a:r>
              <a:rPr lang="en-US" dirty="0"/>
              <a:t>2025 PRC Community Health Survey, PRC, Inc.</a:t>
            </a:r>
            <a:r>
              <a:rPr lang="en-US" dirty="0">
                <a:sym typeface="Symbol"/>
              </a:rPr>
              <a:t> [Item 112]</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Notes:	</a:t>
            </a:r>
            <a:r>
              <a:rPr lang="en-US" dirty="0">
                <a:sym typeface="Symbol"/>
              </a:rPr>
              <a:t>●	Based on reported heights and weights, a</a:t>
            </a:r>
            <a:r>
              <a:rPr lang="en-US" dirty="0"/>
              <a:t>sked of all respondents.</a:t>
            </a:r>
          </a:p>
          <a:p>
            <a:r>
              <a:rPr lang="en-US" dirty="0"/>
              <a:t>	</a:t>
            </a:r>
            <a:r>
              <a:rPr lang="en-US" dirty="0">
                <a:sym typeface="Symbol"/>
              </a:rPr>
              <a:t>●	The definition of overweight is having a body mass index (BMI), a ratio of weight to height (kilograms divided by meters squared), greater than or equal to 25.0,. </a:t>
            </a:r>
            <a:br>
              <a:rPr lang="en-US" dirty="0">
                <a:sym typeface="Symbol"/>
              </a:rPr>
            </a:br>
            <a:r>
              <a:rPr lang="en-US" dirty="0">
                <a:sym typeface="Symbol"/>
              </a:rPr>
              <a:t>The definition for obesity is a BMI greater than or equal to 30.0.</a:t>
            </a:r>
            <a:endParaRPr lang="en-US" dirty="0"/>
          </a:p>
          <a:p>
            <a:endParaRPr lang="en-US" dirty="0"/>
          </a:p>
        </p:txBody>
      </p:sp>
      <p:graphicFrame>
        <p:nvGraphicFramePr>
          <p:cNvPr id="10" name="2e">
            <a:extLst>
              <a:ext uri="{FF2B5EF4-FFF2-40B4-BE49-F238E27FC236}">
                <a16:creationId xmlns:a16="http://schemas.microsoft.com/office/drawing/2014/main" id="{3F0EE8FF-4EB4-34DE-9886-3A91F2BD6EED}"/>
              </a:ext>
            </a:extLst>
          </p:cNvPr>
          <p:cNvGraphicFramePr>
            <a:graphicFrameLocks noGrp="1"/>
          </p:cNvGraphicFramePr>
          <p:nvPr>
            <p:ph type="chart" sz="quarter" idx="13"/>
            <p:extLst>
              <p:ext uri="{D42A27DB-BD31-4B8C-83A1-F6EECF244321}">
                <p14:modId xmlns:p14="http://schemas.microsoft.com/office/powerpoint/2010/main" val="408884115"/>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11">
            <a:extLst>
              <a:ext uri="{FF2B5EF4-FFF2-40B4-BE49-F238E27FC236}">
                <a16:creationId xmlns:a16="http://schemas.microsoft.com/office/drawing/2014/main" id="{1F4B317B-D7B3-6256-4FB2-1E3789094B1A}"/>
              </a:ext>
            </a:extLst>
          </p:cNvPr>
          <p:cNvGraphicFramePr>
            <a:graphicFrameLocks noGrp="1"/>
          </p:cNvGraphicFramePr>
          <p:nvPr>
            <p:ph type="chart" sz="quarter" idx="14"/>
            <p:extLst>
              <p:ext uri="{D42A27DB-BD31-4B8C-83A1-F6EECF244321}">
                <p14:modId xmlns:p14="http://schemas.microsoft.com/office/powerpoint/2010/main" val="2973017051"/>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606236" y="4357087"/>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Total Area</a:t>
            </a:r>
          </a:p>
        </p:txBody>
      </p:sp>
      <p:sp>
        <p:nvSpPr>
          <p:cNvPr id="2" name="TextBox 1">
            <a:extLst>
              <a:ext uri="{FF2B5EF4-FFF2-40B4-BE49-F238E27FC236}">
                <a16:creationId xmlns:a16="http://schemas.microsoft.com/office/drawing/2014/main" id="{48A331CF-6E40-B87C-F522-9D377FBCF765}"/>
              </a:ext>
            </a:extLst>
          </p:cNvPr>
          <p:cNvSpPr txBox="1"/>
          <p:nvPr/>
        </p:nvSpPr>
        <p:spPr>
          <a:xfrm>
            <a:off x="6247119" y="5624712"/>
            <a:ext cx="2643308" cy="856923"/>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This includes 41.0% of Total Area adults who are obese.</a:t>
            </a:r>
          </a:p>
        </p:txBody>
      </p:sp>
    </p:spTree>
    <p:extLst>
      <p:ext uri="{BB962C8B-B14F-4D97-AF65-F5344CB8AC3E}">
        <p14:creationId xmlns:p14="http://schemas.microsoft.com/office/powerpoint/2010/main" val="29720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619125"/>
            <a:ext cx="8229600" cy="1113739"/>
          </a:xfrm>
        </p:spPr>
        <p:txBody>
          <a:bodyPr/>
          <a:lstStyle/>
          <a:p>
            <a:r>
              <a:rPr lang="en-US" dirty="0"/>
              <a:t>Food Insecurity</a:t>
            </a:r>
            <a:br>
              <a:rPr lang="en-US" dirty="0"/>
            </a:br>
            <a:r>
              <a:rPr lang="en-US" dirty="0"/>
              <a:t>(Total Area)</a:t>
            </a:r>
          </a:p>
        </p:txBody>
      </p:sp>
      <p:sp>
        <p:nvSpPr>
          <p:cNvPr id="8" name="Subtitle 7"/>
          <p:cNvSpPr>
            <a:spLocks noGrp="1"/>
          </p:cNvSpPr>
          <p:nvPr>
            <p:ph type="subTitle" idx="1"/>
          </p:nvPr>
        </p:nvSpPr>
        <p:spPr>
          <a:xfrm>
            <a:off x="457200" y="5297488"/>
            <a:ext cx="8229600" cy="987425"/>
          </a:xfrm>
        </p:spPr>
        <p:txBody>
          <a:bodyPr>
            <a:normAutofit/>
          </a:bodyPr>
          <a:lstStyle/>
          <a:p>
            <a:r>
              <a:rPr lang="en-US" dirty="0"/>
              <a:t>Sources:	●	2025 PRC Community Health Survey, PRC, Inc. [Item 98]</a:t>
            </a:r>
          </a:p>
          <a:p>
            <a:r>
              <a:rPr lang="en-US" dirty="0"/>
              <a:t>	● 	2023 PRC National Health Survey, PRC, Inc.</a:t>
            </a:r>
          </a:p>
          <a:p>
            <a:r>
              <a:rPr lang="en-US" dirty="0"/>
              <a:t>Notes:	● 	Asked of all respondents.	</a:t>
            </a:r>
          </a:p>
          <a:p>
            <a:r>
              <a:rPr lang="en-US" dirty="0"/>
              <a:t>	● 	Includes adults who A) ran out of food at least once in the past year and/or B) worried about running out of food in the past year.</a:t>
            </a:r>
          </a:p>
        </p:txBody>
      </p:sp>
      <p:graphicFrame>
        <p:nvGraphicFramePr>
          <p:cNvPr id="4" name="Demo">
            <a:extLst>
              <a:ext uri="{FF2B5EF4-FFF2-40B4-BE49-F238E27FC236}">
                <a16:creationId xmlns:a16="http://schemas.microsoft.com/office/drawing/2014/main" id="{D6CFCA2E-BB2A-69CC-A30C-25EF79626CE2}"/>
              </a:ext>
            </a:extLst>
          </p:cNvPr>
          <p:cNvGraphicFramePr>
            <a:graphicFrameLocks noGrp="1"/>
          </p:cNvGraphicFramePr>
          <p:nvPr>
            <p:ph type="chart" sz="quarter" idx="13"/>
            <p:extLst>
              <p:ext uri="{D42A27DB-BD31-4B8C-83A1-F6EECF244321}">
                <p14:modId xmlns:p14="http://schemas.microsoft.com/office/powerpoint/2010/main" val="2831893610"/>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6605ACC4-AA8C-70F8-8865-4A299DE5F364}"/>
              </a:ext>
            </a:extLst>
          </p:cNvPr>
          <p:cNvGraphicFramePr>
            <a:graphicFrameLocks noGrp="1"/>
          </p:cNvGraphicFramePr>
          <p:nvPr>
            <p:ph type="chart" sz="quarter" idx="14"/>
            <p:extLst>
              <p:ext uri="{D42A27DB-BD31-4B8C-83A1-F6EECF244321}">
                <p14:modId xmlns:p14="http://schemas.microsoft.com/office/powerpoint/2010/main" val="3132721716"/>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7233DAA-9974-6C76-0B29-DFFDAEAB725B}"/>
              </a:ext>
            </a:extLst>
          </p:cNvPr>
          <p:cNvSpPr txBox="1"/>
          <p:nvPr/>
        </p:nvSpPr>
        <p:spPr>
          <a:xfrm>
            <a:off x="7890641" y="2711669"/>
            <a:ext cx="905697" cy="520262"/>
          </a:xfrm>
          <a:prstGeom prst="rect">
            <a:avLst/>
          </a:prstGeom>
          <a:solidFill>
            <a:schemeClr val="bg1"/>
          </a:solidFill>
          <a:ln>
            <a:noFill/>
          </a:ln>
        </p:spPr>
        <p:txBody>
          <a:bodyPr wrap="square" rtlCol="0" anchor="ctr" anchorCtr="0">
            <a:noAutofit/>
          </a:bodyPr>
          <a:lstStyle/>
          <a:p>
            <a:pPr algn="ctr"/>
            <a:r>
              <a:rPr lang="en-US" sz="1200" dirty="0">
                <a:solidFill>
                  <a:schemeClr val="accent1"/>
                </a:solidFill>
                <a:latin typeface="Arial Narrow" panose="020B0606020202030204" pitchFamily="34" charset="0"/>
              </a:rPr>
              <a:t>Well below the US (43.3%)</a:t>
            </a:r>
          </a:p>
        </p:txBody>
      </p:sp>
    </p:spTree>
    <p:extLst>
      <p:ext uri="{BB962C8B-B14F-4D97-AF65-F5344CB8AC3E}">
        <p14:creationId xmlns:p14="http://schemas.microsoft.com/office/powerpoint/2010/main" val="203140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Meets Physical Activity Recommendations</a:t>
            </a:r>
            <a:br>
              <a:rPr lang="en-US" dirty="0"/>
            </a:br>
            <a:r>
              <a:rPr lang="en-US" sz="1600" dirty="0">
                <a:solidFill>
                  <a:schemeClr val="tx1">
                    <a:lumMod val="50000"/>
                    <a:lumOff val="50000"/>
                  </a:schemeClr>
                </a:solidFill>
              </a:rPr>
              <a:t>Healthy People 2030 = 29.7% or Higher</a:t>
            </a:r>
          </a:p>
        </p:txBody>
      </p:sp>
      <p:sp>
        <p:nvSpPr>
          <p:cNvPr id="8" name="Subtitle 7"/>
          <p:cNvSpPr>
            <a:spLocks noGrp="1"/>
          </p:cNvSpPr>
          <p:nvPr>
            <p:ph type="subTitle" idx="1"/>
          </p:nvPr>
        </p:nvSpPr>
        <p:spPr>
          <a:xfrm>
            <a:off x="457200" y="5297713"/>
            <a:ext cx="5759183" cy="1279819"/>
          </a:xfrm>
        </p:spPr>
        <p:txBody>
          <a:bodyPr>
            <a:normAutofit fontScale="85000" lnSpcReduction="20000"/>
          </a:bodyPr>
          <a:lstStyle/>
          <a:p>
            <a:pPr>
              <a:lnSpc>
                <a:spcPct val="110000"/>
              </a:lnSpc>
            </a:pPr>
            <a:r>
              <a:rPr lang="en-US" dirty="0"/>
              <a:t>Sources:	</a:t>
            </a:r>
            <a:r>
              <a:rPr lang="en-US" dirty="0">
                <a:sym typeface="Symbol"/>
              </a:rPr>
              <a:t>●	</a:t>
            </a:r>
            <a:r>
              <a:rPr lang="en-US" dirty="0"/>
              <a:t>2025 PRC Community Health Survey, PRC, Inc.</a:t>
            </a:r>
            <a:r>
              <a:rPr lang="en-US" dirty="0">
                <a:sym typeface="Symbol"/>
              </a:rPr>
              <a:t> [Item 110]</a:t>
            </a:r>
          </a:p>
          <a:p>
            <a:pPr>
              <a:lnSpc>
                <a:spcPct val="110000"/>
              </a:lnSpc>
            </a:pPr>
            <a:r>
              <a:rPr lang="en-US" dirty="0"/>
              <a:t>	● 	Behavioral Risk Factor Surveillance System Survey Data. Atlanta, Georgia. United States Department of Health and Human Services, Centers for Disease Control and Prevention (CDC): 2023 VA data.</a:t>
            </a:r>
          </a:p>
          <a:p>
            <a:pPr>
              <a:lnSpc>
                <a:spcPct val="110000"/>
              </a:lnSpc>
            </a:pPr>
            <a:r>
              <a:rPr lang="en-US" dirty="0"/>
              <a:t>	● 	2023 PRC National Health Survey, PRC, Inc.</a:t>
            </a:r>
          </a:p>
          <a:p>
            <a:pPr>
              <a:lnSpc>
                <a:spcPct val="110000"/>
              </a:lnSpc>
            </a:pPr>
            <a:r>
              <a:rPr lang="en-US" dirty="0"/>
              <a:t>	●	US Department of Health and Human Services. Healthy People 2030. https://health.gov/healthypeople</a:t>
            </a:r>
          </a:p>
          <a:p>
            <a:pPr>
              <a:lnSpc>
                <a:spcPct val="110000"/>
              </a:lnSpc>
            </a:pPr>
            <a:r>
              <a:rPr lang="en-US" dirty="0"/>
              <a:t>Notes:	</a:t>
            </a:r>
            <a:r>
              <a:rPr lang="en-US" dirty="0">
                <a:sym typeface="Symbol"/>
              </a:rPr>
              <a:t>●	</a:t>
            </a:r>
            <a:r>
              <a:rPr lang="en-US" dirty="0"/>
              <a:t>Asked of all respondents.</a:t>
            </a:r>
          </a:p>
          <a:p>
            <a:pPr>
              <a:lnSpc>
                <a:spcPct val="110000"/>
              </a:lnSpc>
            </a:pPr>
            <a:r>
              <a:rPr lang="en-US" dirty="0"/>
              <a:t>	</a:t>
            </a:r>
            <a:r>
              <a:rPr lang="en-US" dirty="0">
                <a:sym typeface="Symbol"/>
              </a:rPr>
              <a:t>●	Meeting both guidelines is defined as the n</a:t>
            </a:r>
            <a:r>
              <a:rPr lang="en-US" dirty="0"/>
              <a:t>umber of persons age 18+ who report light or moderate aerobic activity for at least 150 minutes per week or who report vigorous physical activity 75 minutes per week (or an equivalent combination of moderate and vigorous-intensity activity) </a:t>
            </a:r>
            <a:r>
              <a:rPr lang="en-US" i="1" u="sng" dirty="0"/>
              <a:t>and</a:t>
            </a:r>
            <a:r>
              <a:rPr lang="en-US" dirty="0"/>
              <a:t> who also report doing physical activities specifically designed to strengthen muscles at least twice per week.</a:t>
            </a:r>
          </a:p>
          <a:p>
            <a:pPr>
              <a:lnSpc>
                <a:spcPct val="110000"/>
              </a:lnSpc>
            </a:pPr>
            <a:endParaRPr lang="en-US" dirty="0"/>
          </a:p>
        </p:txBody>
      </p:sp>
      <p:graphicFrame>
        <p:nvGraphicFramePr>
          <p:cNvPr id="10" name="2e">
            <a:extLst>
              <a:ext uri="{FF2B5EF4-FFF2-40B4-BE49-F238E27FC236}">
                <a16:creationId xmlns:a16="http://schemas.microsoft.com/office/drawing/2014/main" id="{F995B823-2CEC-C156-F204-16201E0F668E}"/>
              </a:ext>
            </a:extLst>
          </p:cNvPr>
          <p:cNvGraphicFramePr>
            <a:graphicFrameLocks noGrp="1"/>
          </p:cNvGraphicFramePr>
          <p:nvPr>
            <p:ph type="chart" sz="quarter" idx="13"/>
            <p:extLst>
              <p:ext uri="{D42A27DB-BD31-4B8C-83A1-F6EECF244321}">
                <p14:modId xmlns:p14="http://schemas.microsoft.com/office/powerpoint/2010/main" val="1766288696"/>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1">
            <a:extLst>
              <a:ext uri="{FF2B5EF4-FFF2-40B4-BE49-F238E27FC236}">
                <a16:creationId xmlns:a16="http://schemas.microsoft.com/office/drawing/2014/main" id="{5E2FABC6-7FD9-A3BB-73FB-9E4FA65D53F2}"/>
              </a:ext>
            </a:extLst>
          </p:cNvPr>
          <p:cNvGraphicFramePr>
            <a:graphicFrameLocks noGrp="1"/>
          </p:cNvGraphicFramePr>
          <p:nvPr>
            <p:ph type="chart" sz="quarter" idx="14"/>
            <p:extLst>
              <p:ext uri="{D42A27DB-BD31-4B8C-83A1-F6EECF244321}">
                <p14:modId xmlns:p14="http://schemas.microsoft.com/office/powerpoint/2010/main" val="2765589132"/>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62CCAC2-6A74-463E-837B-4F04A8B7A710}"/>
              </a:ext>
            </a:extLst>
          </p:cNvPr>
          <p:cNvSpPr txBox="1"/>
          <p:nvPr/>
        </p:nvSpPr>
        <p:spPr>
          <a:xfrm>
            <a:off x="6582914" y="2045368"/>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Total Area</a:t>
            </a:r>
          </a:p>
        </p:txBody>
      </p:sp>
      <p:sp>
        <p:nvSpPr>
          <p:cNvPr id="2" name="TextBox 1">
            <a:extLst>
              <a:ext uri="{FF2B5EF4-FFF2-40B4-BE49-F238E27FC236}">
                <a16:creationId xmlns:a16="http://schemas.microsoft.com/office/drawing/2014/main" id="{AEA0AC79-234B-7714-47D7-F7F888E5FFA1}"/>
              </a:ext>
            </a:extLst>
          </p:cNvPr>
          <p:cNvSpPr txBox="1"/>
          <p:nvPr/>
        </p:nvSpPr>
        <p:spPr>
          <a:xfrm>
            <a:off x="6323959" y="5428331"/>
            <a:ext cx="2535731" cy="1113739"/>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For children, the percentage getting enough physical activity is </a:t>
            </a:r>
            <a:r>
              <a:rPr lang="en-US" sz="1400" u="sng" dirty="0">
                <a:solidFill>
                  <a:schemeClr val="accent2"/>
                </a:solidFill>
                <a:latin typeface="Arial Narrow" panose="020B0606020202030204" pitchFamily="34" charset="0"/>
              </a:rPr>
              <a:t>better</a:t>
            </a:r>
            <a:r>
              <a:rPr lang="en-US" sz="1400" dirty="0">
                <a:solidFill>
                  <a:schemeClr val="accent2"/>
                </a:solidFill>
                <a:latin typeface="Arial Narrow" panose="020B0606020202030204" pitchFamily="34" charset="0"/>
              </a:rPr>
              <a:t> than found nationally, but has </a:t>
            </a:r>
            <a:r>
              <a:rPr lang="en-US" sz="1400" u="sng" dirty="0">
                <a:solidFill>
                  <a:schemeClr val="accent2"/>
                </a:solidFill>
                <a:latin typeface="Arial Narrow" panose="020B0606020202030204" pitchFamily="34" charset="0"/>
              </a:rPr>
              <a:t>worsened</a:t>
            </a:r>
            <a:r>
              <a:rPr lang="en-US" sz="1400" dirty="0">
                <a:solidFill>
                  <a:schemeClr val="accent2"/>
                </a:solidFill>
                <a:latin typeface="Arial Narrow" panose="020B0606020202030204" pitchFamily="34" charset="0"/>
              </a:rPr>
              <a:t> over time.</a:t>
            </a:r>
          </a:p>
        </p:txBody>
      </p:sp>
    </p:spTree>
    <p:extLst>
      <p:ext uri="{BB962C8B-B14F-4D97-AF65-F5344CB8AC3E}">
        <p14:creationId xmlns:p14="http://schemas.microsoft.com/office/powerpoint/2010/main" val="379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3F7F-9314-23B4-3E78-F0EF1050D953}"/>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514C9B-4CDF-BB4B-B08B-8A7D9A0EC2EF}"/>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b="1" dirty="0">
                <a:solidFill>
                  <a:schemeClr val="accent4">
                    <a:lumMod val="50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173F9144-CF16-3DD3-B6A2-226203A3ABC2}"/>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21658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F171644-8FEF-2E8F-5528-2FB7B01D74E8}"/>
              </a:ext>
            </a:extLst>
          </p:cNvPr>
          <p:cNvSpPr>
            <a:spLocks noGrp="1"/>
          </p:cNvSpPr>
          <p:nvPr>
            <p:ph type="body" sz="quarter" idx="15"/>
          </p:nvPr>
        </p:nvSpPr>
        <p:spPr>
          <a:xfrm>
            <a:off x="457200" y="808038"/>
            <a:ext cx="3876675" cy="1130300"/>
          </a:xfrm>
        </p:spPr>
        <p:txBody>
          <a:bodyPr/>
          <a:lstStyle/>
          <a:p>
            <a:r>
              <a:rPr lang="en-US" sz="1800" dirty="0"/>
              <a:t>Lung </a:t>
            </a:r>
            <a:r>
              <a:rPr lang="en-US" sz="1800"/>
              <a:t>Disease Mortality Trends</a:t>
            </a:r>
            <a:br>
              <a:rPr lang="en-US" sz="1800" dirty="0"/>
            </a:br>
            <a:r>
              <a:rPr lang="en-US" sz="1400" b="0" dirty="0">
                <a:latin typeface="Arial" panose="020B0604020202020204" pitchFamily="34" charset="0"/>
              </a:rPr>
              <a:t>(Annual Average Deaths per 100,000 Population)</a:t>
            </a:r>
          </a:p>
        </p:txBody>
      </p:sp>
      <p:sp>
        <p:nvSpPr>
          <p:cNvPr id="8" name="Title 4">
            <a:extLst>
              <a:ext uri="{FF2B5EF4-FFF2-40B4-BE49-F238E27FC236}">
                <a16:creationId xmlns:a16="http://schemas.microsoft.com/office/drawing/2014/main" id="{54A22F21-3824-038A-A2D3-1BC8D8CC709E}"/>
              </a:ext>
            </a:extLst>
          </p:cNvPr>
          <p:cNvSpPr>
            <a:spLocks noGrp="1"/>
          </p:cNvSpPr>
          <p:nvPr>
            <p:ph type="body" sz="quarter" idx="16"/>
          </p:nvPr>
        </p:nvSpPr>
        <p:spPr>
          <a:xfrm>
            <a:off x="4810125" y="808038"/>
            <a:ext cx="3876675" cy="1130300"/>
          </a:xfrm>
        </p:spPr>
        <p:txBody>
          <a:bodyPr/>
          <a:lstStyle/>
          <a:p>
            <a:r>
              <a:rPr lang="en-US" sz="1800" dirty="0"/>
              <a:t>Pneumonia/</a:t>
            </a:r>
            <a:r>
              <a:rPr lang="en-US" sz="1800"/>
              <a:t>Influenza Mortality Trends</a:t>
            </a:r>
            <a:br>
              <a:rPr lang="en-US" sz="1800" dirty="0"/>
            </a:br>
            <a:r>
              <a:rPr lang="en-US" sz="1400" b="0" dirty="0">
                <a:latin typeface="Arial" panose="020B0604020202020204" pitchFamily="34" charset="0"/>
              </a:rPr>
              <a:t>(Annual Average Deaths per 100,000 Population)</a:t>
            </a:r>
          </a:p>
        </p:txBody>
      </p:sp>
      <p:graphicFrame>
        <p:nvGraphicFramePr>
          <p:cNvPr id="9" name="2eTrend">
            <a:extLst>
              <a:ext uri="{FF2B5EF4-FFF2-40B4-BE49-F238E27FC236}">
                <a16:creationId xmlns:a16="http://schemas.microsoft.com/office/drawing/2014/main" id="{8B201B2E-2346-1276-D696-9105E339C42A}"/>
              </a:ext>
            </a:extLst>
          </p:cNvPr>
          <p:cNvGraphicFramePr>
            <a:graphicFrameLocks noGrp="1"/>
          </p:cNvGraphicFramePr>
          <p:nvPr>
            <p:ph type="chart" sz="quarter" idx="13"/>
            <p:extLst>
              <p:ext uri="{D42A27DB-BD31-4B8C-83A1-F6EECF244321}">
                <p14:modId xmlns:p14="http://schemas.microsoft.com/office/powerpoint/2010/main" val="2358260702"/>
              </p:ext>
            </p:extLst>
          </p:nvPr>
        </p:nvGraphicFramePr>
        <p:xfrm>
          <a:off x="457200" y="2111375"/>
          <a:ext cx="3876675" cy="3013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2eTrend">
            <a:extLst>
              <a:ext uri="{FF2B5EF4-FFF2-40B4-BE49-F238E27FC236}">
                <a16:creationId xmlns:a16="http://schemas.microsoft.com/office/drawing/2014/main" id="{599A8412-5BEA-28FB-577F-DF85E4D22FD6}"/>
              </a:ext>
            </a:extLst>
          </p:cNvPr>
          <p:cNvGraphicFramePr>
            <a:graphicFrameLocks noGrp="1"/>
          </p:cNvGraphicFramePr>
          <p:nvPr>
            <p:ph type="chart" sz="quarter" idx="14"/>
            <p:extLst>
              <p:ext uri="{D42A27DB-BD31-4B8C-83A1-F6EECF244321}">
                <p14:modId xmlns:p14="http://schemas.microsoft.com/office/powerpoint/2010/main" val="513209894"/>
              </p:ext>
            </p:extLst>
          </p:nvPr>
        </p:nvGraphicFramePr>
        <p:xfrm>
          <a:off x="4810125" y="2111375"/>
          <a:ext cx="3876675" cy="3013075"/>
        </p:xfrm>
        <a:graphic>
          <a:graphicData uri="http://schemas.openxmlformats.org/drawingml/2006/chart">
            <c:chart xmlns:c="http://schemas.openxmlformats.org/drawingml/2006/chart" xmlns:r="http://schemas.openxmlformats.org/officeDocument/2006/relationships" r:id="rId4"/>
          </a:graphicData>
        </a:graphic>
      </p:graphicFrame>
      <p:sp>
        <p:nvSpPr>
          <p:cNvPr id="11" name="Subtitle 7">
            <a:extLst>
              <a:ext uri="{FF2B5EF4-FFF2-40B4-BE49-F238E27FC236}">
                <a16:creationId xmlns:a16="http://schemas.microsoft.com/office/drawing/2014/main" id="{8A0FD54D-12B3-8C52-E9F1-4801FCA35C3C}"/>
              </a:ext>
            </a:extLst>
          </p:cNvPr>
          <p:cNvSpPr>
            <a:spLocks noGrp="1"/>
          </p:cNvSpPr>
          <p:nvPr>
            <p:ph type="subTitle" idx="1"/>
          </p:nvPr>
        </p:nvSpPr>
        <p:spPr>
          <a:xfrm>
            <a:off x="457200" y="5297488"/>
            <a:ext cx="8229600" cy="987425"/>
          </a:xfrm>
        </p:spPr>
        <p:txBody>
          <a:bodyPr>
            <a:normAutofit/>
          </a:bodyPr>
          <a:lstStyle/>
          <a:p>
            <a:r>
              <a:rPr lang="en-US" dirty="0"/>
              <a:t>Sources:	● 	CDC WONDER Online Query System. Centers for Disease Control and Prevention, Epidemiology Program Office, Division of Public Health Surveillance and 	 Informatics. Data extracted April 2025.</a:t>
            </a:r>
          </a:p>
          <a:p>
            <a:r>
              <a:rPr lang="en-US" dirty="0"/>
              <a:t>Notes: 	●	Here, lung disease reflects chronic lower respiratory disease (CLRD) deaths and includes conditions such as emphysema, chronic bronchitis, and asthma.</a:t>
            </a:r>
          </a:p>
          <a:p>
            <a:r>
              <a:rPr lang="en-US" dirty="0">
                <a:solidFill>
                  <a:schemeClr val="tx1">
                    <a:lumMod val="65000"/>
                    <a:lumOff val="35000"/>
                  </a:schemeClr>
                </a:solidFill>
              </a:rPr>
              <a:t>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a:t>
            </a:r>
          </a:p>
          <a:p>
            <a:endParaRPr lang="en-US" dirty="0"/>
          </a:p>
        </p:txBody>
      </p:sp>
    </p:spTree>
    <p:extLst>
      <p:ext uri="{BB962C8B-B14F-4D97-AF65-F5344CB8AC3E}">
        <p14:creationId xmlns:p14="http://schemas.microsoft.com/office/powerpoint/2010/main" val="405975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Prevalence of Asthma</a:t>
            </a:r>
          </a:p>
        </p:txBody>
      </p:sp>
      <p:sp>
        <p:nvSpPr>
          <p:cNvPr id="8" name="Subtitle 7"/>
          <p:cNvSpPr>
            <a:spLocks noGrp="1"/>
          </p:cNvSpPr>
          <p:nvPr>
            <p:ph type="subTitle" idx="1"/>
          </p:nvPr>
        </p:nvSpPr>
        <p:spPr>
          <a:xfrm>
            <a:off x="457200" y="5440296"/>
            <a:ext cx="5682343" cy="1018288"/>
          </a:xfrm>
        </p:spPr>
        <p:txBody>
          <a:bodyPr/>
          <a:lstStyle/>
          <a:p>
            <a:r>
              <a:rPr lang="en-US" dirty="0"/>
              <a:t>Sources:	●	2025 PRC Community Health Survey, PRC, Inc. [Item 26]</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Notes:	● 	Asked of all respondents. </a:t>
            </a:r>
          </a:p>
        </p:txBody>
      </p:sp>
      <p:graphicFrame>
        <p:nvGraphicFramePr>
          <p:cNvPr id="9" name="2e">
            <a:extLst>
              <a:ext uri="{FF2B5EF4-FFF2-40B4-BE49-F238E27FC236}">
                <a16:creationId xmlns:a16="http://schemas.microsoft.com/office/drawing/2014/main" id="{E9F1CF6E-7C39-34A9-1F34-CBF96F20FFC4}"/>
              </a:ext>
            </a:extLst>
          </p:cNvPr>
          <p:cNvGraphicFramePr>
            <a:graphicFrameLocks noGrp="1"/>
          </p:cNvGraphicFramePr>
          <p:nvPr>
            <p:ph type="chart" sz="quarter" idx="13"/>
            <p:extLst>
              <p:ext uri="{D42A27DB-BD31-4B8C-83A1-F6EECF244321}">
                <p14:modId xmlns:p14="http://schemas.microsoft.com/office/powerpoint/2010/main" val="1403670418"/>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1">
            <a:extLst>
              <a:ext uri="{FF2B5EF4-FFF2-40B4-BE49-F238E27FC236}">
                <a16:creationId xmlns:a16="http://schemas.microsoft.com/office/drawing/2014/main" id="{2242B43F-C02C-CB29-00DD-B4F232E33F63}"/>
              </a:ext>
            </a:extLst>
          </p:cNvPr>
          <p:cNvGraphicFramePr>
            <a:graphicFrameLocks noGrp="1"/>
          </p:cNvGraphicFramePr>
          <p:nvPr>
            <p:ph type="chart" sz="quarter" idx="14"/>
            <p:extLst>
              <p:ext uri="{D42A27DB-BD31-4B8C-83A1-F6EECF244321}">
                <p14:modId xmlns:p14="http://schemas.microsoft.com/office/powerpoint/2010/main" val="2936980975"/>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619008" y="2057400"/>
            <a:ext cx="1984665" cy="307777"/>
          </a:xfrm>
          <a:prstGeom prst="rect">
            <a:avLst/>
          </a:prstGeom>
          <a:noFill/>
        </p:spPr>
        <p:txBody>
          <a:bodyPr wrap="square" rtlCol="0">
            <a:spAutoFit/>
          </a:bodyPr>
          <a:lstStyle>
            <a:defPPr>
              <a:defRPr lang="en-US"/>
            </a:defPPr>
            <a:lvl1pPr indent="0" algn="ctr">
              <a:defRPr sz="1400">
                <a:solidFill>
                  <a:schemeClr val="tx1">
                    <a:lumMod val="65000"/>
                    <a:lumOff val="35000"/>
                  </a:schemeClr>
                </a:solidFill>
                <a:latin typeface="Arial" panose="020B0604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t>Total Area</a:t>
            </a:r>
            <a:endParaRPr lang="en-US" dirty="0"/>
          </a:p>
        </p:txBody>
      </p:sp>
      <p:sp>
        <p:nvSpPr>
          <p:cNvPr id="2" name="TextBox 1">
            <a:extLst>
              <a:ext uri="{FF2B5EF4-FFF2-40B4-BE49-F238E27FC236}">
                <a16:creationId xmlns:a16="http://schemas.microsoft.com/office/drawing/2014/main" id="{F4119BFD-1EF0-3437-CC8D-1EB61EE74F3D}"/>
              </a:ext>
            </a:extLst>
          </p:cNvPr>
          <p:cNvSpPr txBox="1"/>
          <p:nvPr/>
        </p:nvSpPr>
        <p:spPr>
          <a:xfrm>
            <a:off x="6510337" y="5578608"/>
            <a:ext cx="2433877" cy="879976"/>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Reported more often among women, younger adults, and those with lower incomes.</a:t>
            </a:r>
          </a:p>
        </p:txBody>
      </p:sp>
    </p:spTree>
    <p:extLst>
      <p:ext uri="{BB962C8B-B14F-4D97-AF65-F5344CB8AC3E}">
        <p14:creationId xmlns:p14="http://schemas.microsoft.com/office/powerpoint/2010/main" val="333952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0D87C-C13C-B59E-DC30-7DECD42E1214}"/>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83F00848-C407-FC04-8A0E-B887BAEBCD7E}"/>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b="1" dirty="0">
                <a:solidFill>
                  <a:schemeClr val="accent4">
                    <a:lumMod val="50000"/>
                  </a:schemeClr>
                </a:solidFill>
              </a:rPr>
              <a:t>Substance Use</a:t>
            </a:r>
          </a:p>
          <a:p>
            <a:pPr marL="628650" lvl="1" indent="-457200">
              <a:buSzPct val="90000"/>
              <a:buFont typeface="Arial" panose="020B0604020202020204" pitchFamily="34" charset="0"/>
              <a:buChar char="►"/>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D75421CB-301B-55A6-77B2-27DA4FAF8D92}"/>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90260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C8C6D85-8E65-17C4-92C9-F6818515C924}"/>
              </a:ext>
            </a:extLst>
          </p:cNvPr>
          <p:cNvSpPr>
            <a:spLocks noGrp="1"/>
          </p:cNvSpPr>
          <p:nvPr>
            <p:ph type="body" sz="quarter" idx="15"/>
          </p:nvPr>
        </p:nvSpPr>
        <p:spPr>
          <a:xfrm>
            <a:off x="457200" y="808038"/>
            <a:ext cx="3876675" cy="1130300"/>
          </a:xfrm>
        </p:spPr>
        <p:txBody>
          <a:bodyPr>
            <a:noAutofit/>
          </a:bodyPr>
          <a:lstStyle/>
          <a:p>
            <a:r>
              <a:rPr lang="en-US" sz="1800" dirty="0"/>
              <a:t>Alcohol-Induced Mortality Trends</a:t>
            </a:r>
            <a:br>
              <a:rPr lang="en-US" sz="1800" dirty="0"/>
            </a:br>
            <a:r>
              <a:rPr lang="en-US" sz="1400" b="0" dirty="0"/>
              <a:t>(Annual Average Deaths per 100,000 Population)</a:t>
            </a:r>
            <a:endParaRPr lang="en-US" sz="1400" b="0" dirty="0">
              <a:solidFill>
                <a:schemeClr val="tx1">
                  <a:lumMod val="50000"/>
                  <a:lumOff val="50000"/>
                </a:schemeClr>
              </a:solidFill>
            </a:endParaRPr>
          </a:p>
        </p:txBody>
      </p:sp>
      <p:graphicFrame>
        <p:nvGraphicFramePr>
          <p:cNvPr id="8" name="2eTrend">
            <a:extLst>
              <a:ext uri="{FF2B5EF4-FFF2-40B4-BE49-F238E27FC236}">
                <a16:creationId xmlns:a16="http://schemas.microsoft.com/office/drawing/2014/main" id="{90733F3B-0CD1-BAEE-6D49-807A410C7795}"/>
              </a:ext>
            </a:extLst>
          </p:cNvPr>
          <p:cNvGraphicFramePr>
            <a:graphicFrameLocks noGrp="1"/>
          </p:cNvGraphicFramePr>
          <p:nvPr>
            <p:ph type="chart" sz="quarter" idx="13"/>
          </p:nvPr>
        </p:nvGraphicFramePr>
        <p:xfrm>
          <a:off x="457200" y="2111375"/>
          <a:ext cx="3876675" cy="3013075"/>
        </p:xfrm>
        <a:graphic>
          <a:graphicData uri="http://schemas.openxmlformats.org/drawingml/2006/chart">
            <c:chart xmlns:c="http://schemas.openxmlformats.org/drawingml/2006/chart" xmlns:r="http://schemas.openxmlformats.org/officeDocument/2006/relationships" r:id="rId3"/>
          </a:graphicData>
        </a:graphic>
      </p:graphicFrame>
      <p:sp>
        <p:nvSpPr>
          <p:cNvPr id="11" name="Subtitle 7">
            <a:extLst>
              <a:ext uri="{FF2B5EF4-FFF2-40B4-BE49-F238E27FC236}">
                <a16:creationId xmlns:a16="http://schemas.microsoft.com/office/drawing/2014/main" id="{A186FD98-5931-5946-1572-9A0B27EA821F}"/>
              </a:ext>
            </a:extLst>
          </p:cNvPr>
          <p:cNvSpPr>
            <a:spLocks noGrp="1"/>
          </p:cNvSpPr>
          <p:nvPr>
            <p:ph type="subTitle" idx="1"/>
          </p:nvPr>
        </p:nvSpPr>
        <p:spPr>
          <a:xfrm>
            <a:off x="457200" y="5463348"/>
            <a:ext cx="8229600" cy="821565"/>
          </a:xfrm>
          <a:noFill/>
        </p:spPr>
        <p:txBody>
          <a:bodyPr>
            <a:normAutofit/>
          </a:bodyPr>
          <a:lstStyle/>
          <a:p>
            <a:r>
              <a:rPr lang="en-US" dirty="0"/>
              <a:t>Sources:	● 	CDC WONDER Online Query System. Centers for Disease Control and Prevention, Epidemiology Program Office, Division of Public Health Surveillance and Informatics. Data extracted April 2025.</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a:t>
            </a:r>
          </a:p>
          <a:p>
            <a:endParaRPr lang="en-US" dirty="0"/>
          </a:p>
        </p:txBody>
      </p:sp>
      <p:sp>
        <p:nvSpPr>
          <p:cNvPr id="5" name="Text Placeholder 4">
            <a:extLst>
              <a:ext uri="{FF2B5EF4-FFF2-40B4-BE49-F238E27FC236}">
                <a16:creationId xmlns:a16="http://schemas.microsoft.com/office/drawing/2014/main" id="{C9332E87-7E68-7C8A-DD66-D00B89775F5C}"/>
              </a:ext>
            </a:extLst>
          </p:cNvPr>
          <p:cNvSpPr>
            <a:spLocks noGrp="1"/>
          </p:cNvSpPr>
          <p:nvPr>
            <p:ph type="body" sz="quarter" idx="16"/>
          </p:nvPr>
        </p:nvSpPr>
        <p:spPr/>
        <p:txBody>
          <a:bodyPr/>
          <a:lstStyle/>
          <a:p>
            <a:r>
              <a:rPr lang="en-US" sz="1800" dirty="0"/>
              <a:t>Survey: </a:t>
            </a:r>
            <a:br>
              <a:rPr lang="en-US" sz="1800" dirty="0"/>
            </a:br>
            <a:r>
              <a:rPr lang="en-US" sz="1800" dirty="0"/>
              <a:t>Engage in Excessive Drinking</a:t>
            </a:r>
          </a:p>
        </p:txBody>
      </p:sp>
      <p:graphicFrame>
        <p:nvGraphicFramePr>
          <p:cNvPr id="6" name="Chart Placeholder 11">
            <a:extLst>
              <a:ext uri="{FF2B5EF4-FFF2-40B4-BE49-F238E27FC236}">
                <a16:creationId xmlns:a16="http://schemas.microsoft.com/office/drawing/2014/main" id="{0FE6218F-F1D3-3783-9FAE-9F6662AA170A}"/>
              </a:ext>
            </a:extLst>
          </p:cNvPr>
          <p:cNvGraphicFramePr>
            <a:graphicFrameLocks noGrp="1"/>
          </p:cNvGraphicFramePr>
          <p:nvPr>
            <p:ph type="chart" sz="quarter" idx="14"/>
            <p:extLst>
              <p:ext uri="{D42A27DB-BD31-4B8C-83A1-F6EECF244321}">
                <p14:modId xmlns:p14="http://schemas.microsoft.com/office/powerpoint/2010/main" val="186125253"/>
              </p:ext>
            </p:extLst>
          </p:nvPr>
        </p:nvGraphicFramePr>
        <p:xfrm>
          <a:off x="4810125" y="2111375"/>
          <a:ext cx="3876675" cy="30130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2B2DD48-8A95-FCDD-7B2D-44C00D774A8A}"/>
              </a:ext>
            </a:extLst>
          </p:cNvPr>
          <p:cNvSpPr txBox="1"/>
          <p:nvPr/>
        </p:nvSpPr>
        <p:spPr>
          <a:xfrm>
            <a:off x="7561090" y="3365607"/>
            <a:ext cx="1060396" cy="414938"/>
          </a:xfrm>
          <a:prstGeom prst="rect">
            <a:avLst/>
          </a:prstGeom>
          <a:noFill/>
          <a:ln>
            <a:noFill/>
          </a:ln>
        </p:spPr>
        <p:txBody>
          <a:bodyPr wrap="square" rtlCol="0" anchor="ctr" anchorCtr="0">
            <a:noAutofit/>
          </a:bodyPr>
          <a:lstStyle/>
          <a:p>
            <a:pPr algn="ctr"/>
            <a:r>
              <a:rPr lang="en-US" sz="1100" i="1" dirty="0">
                <a:solidFill>
                  <a:schemeClr val="accent2"/>
                </a:solidFill>
                <a:latin typeface="Arial Narrow" panose="020B0606020202030204" pitchFamily="34" charset="0"/>
              </a:rPr>
              <a:t>Better than US, similar to VA</a:t>
            </a:r>
          </a:p>
        </p:txBody>
      </p:sp>
    </p:spTree>
    <p:extLst>
      <p:ext uri="{BB962C8B-B14F-4D97-AF65-F5344CB8AC3E}">
        <p14:creationId xmlns:p14="http://schemas.microsoft.com/office/powerpoint/2010/main" val="388602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7">
            <a:extLst>
              <a:ext uri="{FF2B5EF4-FFF2-40B4-BE49-F238E27FC236}">
                <a16:creationId xmlns:a16="http://schemas.microsoft.com/office/drawing/2014/main" id="{A186FD98-5931-5946-1572-9A0B27EA821F}"/>
              </a:ext>
            </a:extLst>
          </p:cNvPr>
          <p:cNvSpPr>
            <a:spLocks noGrp="1"/>
          </p:cNvSpPr>
          <p:nvPr>
            <p:ph type="subTitle" idx="1"/>
          </p:nvPr>
        </p:nvSpPr>
        <p:spPr>
          <a:xfrm>
            <a:off x="457200" y="5463348"/>
            <a:ext cx="8229600" cy="821565"/>
          </a:xfrm>
          <a:noFill/>
        </p:spPr>
        <p:txBody>
          <a:bodyPr>
            <a:normAutofit/>
          </a:bodyPr>
          <a:lstStyle/>
          <a:p>
            <a:r>
              <a:rPr lang="en-US" dirty="0"/>
              <a:t>Sources:	● 	CDC WONDER Online Query System. Centers for Disease Control and Prevention, Epidemiology Program Office, Division of Public Health Surveillance and Informatics. Data extracted April 2025.</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a:t>
            </a:r>
          </a:p>
          <a:p>
            <a:endParaRPr lang="en-US" dirty="0"/>
          </a:p>
        </p:txBody>
      </p:sp>
      <p:sp>
        <p:nvSpPr>
          <p:cNvPr id="12" name="Text Placeholder 11">
            <a:extLst>
              <a:ext uri="{FF2B5EF4-FFF2-40B4-BE49-F238E27FC236}">
                <a16:creationId xmlns:a16="http://schemas.microsoft.com/office/drawing/2014/main" id="{AB303AF8-6682-6C3F-440B-1ED048D5178B}"/>
              </a:ext>
            </a:extLst>
          </p:cNvPr>
          <p:cNvSpPr>
            <a:spLocks noGrp="1"/>
          </p:cNvSpPr>
          <p:nvPr>
            <p:ph type="body" sz="quarter" idx="16"/>
          </p:nvPr>
        </p:nvSpPr>
        <p:spPr/>
        <p:txBody>
          <a:bodyPr/>
          <a:lstStyle/>
          <a:p>
            <a:r>
              <a:rPr lang="en-US" sz="1800" dirty="0"/>
              <a:t>Survey: </a:t>
            </a:r>
            <a:br>
              <a:rPr lang="en-US" sz="1800" dirty="0"/>
            </a:br>
            <a:r>
              <a:rPr lang="en-US" sz="1800" dirty="0"/>
              <a:t>Illicit Drug Use in the Past Month</a:t>
            </a:r>
          </a:p>
        </p:txBody>
      </p:sp>
      <p:sp>
        <p:nvSpPr>
          <p:cNvPr id="13" name="Title 4">
            <a:extLst>
              <a:ext uri="{FF2B5EF4-FFF2-40B4-BE49-F238E27FC236}">
                <a16:creationId xmlns:a16="http://schemas.microsoft.com/office/drawing/2014/main" id="{6649F93B-0E5C-B272-CEFF-5CFD2E7E5F68}"/>
              </a:ext>
            </a:extLst>
          </p:cNvPr>
          <p:cNvSpPr>
            <a:spLocks noGrp="1"/>
          </p:cNvSpPr>
          <p:nvPr>
            <p:ph type="body" sz="quarter" idx="15"/>
          </p:nvPr>
        </p:nvSpPr>
        <p:spPr>
          <a:xfrm>
            <a:off x="457200" y="808038"/>
            <a:ext cx="3876675" cy="1130300"/>
          </a:xfrm>
        </p:spPr>
        <p:txBody>
          <a:bodyPr>
            <a:noAutofit/>
          </a:bodyPr>
          <a:lstStyle/>
          <a:p>
            <a:r>
              <a:rPr lang="en-US" sz="1800" dirty="0"/>
              <a:t>Unintentional Drug-Induced </a:t>
            </a:r>
          </a:p>
          <a:p>
            <a:r>
              <a:rPr lang="en-US" sz="1800" dirty="0"/>
              <a:t>Mortality Trends</a:t>
            </a:r>
            <a:br>
              <a:rPr lang="en-US" sz="1800" dirty="0"/>
            </a:br>
            <a:r>
              <a:rPr lang="en-US" sz="1400" b="0" dirty="0"/>
              <a:t>(Annual Average Deaths per 100,000 Population)</a:t>
            </a:r>
            <a:endParaRPr lang="en-US" sz="1400" b="0" dirty="0">
              <a:solidFill>
                <a:schemeClr val="tx1">
                  <a:lumMod val="50000"/>
                  <a:lumOff val="50000"/>
                </a:schemeClr>
              </a:solidFill>
            </a:endParaRPr>
          </a:p>
        </p:txBody>
      </p:sp>
      <p:graphicFrame>
        <p:nvGraphicFramePr>
          <p:cNvPr id="16" name="2eTrend">
            <a:extLst>
              <a:ext uri="{FF2B5EF4-FFF2-40B4-BE49-F238E27FC236}">
                <a16:creationId xmlns:a16="http://schemas.microsoft.com/office/drawing/2014/main" id="{0FE51EB9-661A-39A7-0549-F1A11F152227}"/>
              </a:ext>
            </a:extLst>
          </p:cNvPr>
          <p:cNvGraphicFramePr>
            <a:graphicFrameLocks noGrp="1"/>
          </p:cNvGraphicFramePr>
          <p:nvPr>
            <p:ph type="chart" sz="quarter" idx="13"/>
          </p:nvPr>
        </p:nvGraphicFramePr>
        <p:xfrm>
          <a:off x="457200" y="2111375"/>
          <a:ext cx="3876675" cy="3013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Placeholder 11">
            <a:extLst>
              <a:ext uri="{FF2B5EF4-FFF2-40B4-BE49-F238E27FC236}">
                <a16:creationId xmlns:a16="http://schemas.microsoft.com/office/drawing/2014/main" id="{6B053054-FA49-A4D5-D112-5C3C0CE543A8}"/>
              </a:ext>
            </a:extLst>
          </p:cNvPr>
          <p:cNvGraphicFramePr>
            <a:graphicFrameLocks noGrp="1"/>
          </p:cNvGraphicFramePr>
          <p:nvPr>
            <p:ph type="chart" sz="quarter" idx="14"/>
            <p:extLst>
              <p:ext uri="{D42A27DB-BD31-4B8C-83A1-F6EECF244321}">
                <p14:modId xmlns:p14="http://schemas.microsoft.com/office/powerpoint/2010/main" val="1643028170"/>
              </p:ext>
            </p:extLst>
          </p:nvPr>
        </p:nvGraphicFramePr>
        <p:xfrm>
          <a:off x="4810125" y="2111375"/>
          <a:ext cx="3876675" cy="3013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71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1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4714-EB14-2ABF-7A24-AE3393296E7C}"/>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83A162EA-C647-57FD-E8AC-94F0F82AE571}"/>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accent1"/>
                </a:solidFill>
              </a:rPr>
              <a:t>General Health Status </a:t>
            </a:r>
          </a:p>
          <a:p>
            <a:pPr marL="0" indent="0">
              <a:buNone/>
            </a:pPr>
            <a:r>
              <a:rPr lang="en-US" sz="2400" dirty="0">
                <a:solidFill>
                  <a:schemeClr val="bg1">
                    <a:lumMod val="65000"/>
                  </a:schemeClr>
                </a:solidFill>
              </a:rPr>
              <a:t>Areas of Opportunity</a:t>
            </a:r>
          </a:p>
          <a:p>
            <a:pPr marL="628650" lvl="1" indent="-457200">
              <a:buSzPct val="90000"/>
              <a:buFont typeface="+mj-lt"/>
              <a:buAutoNum type="arabicPeriod"/>
            </a:pPr>
            <a:r>
              <a:rPr lang="en-US" dirty="0">
                <a:solidFill>
                  <a:schemeClr val="bg1">
                    <a:lumMod val="65000"/>
                  </a:schemeClr>
                </a:solidFill>
              </a:rPr>
              <a:t>Access to Health Care Services</a:t>
            </a:r>
          </a:p>
          <a:p>
            <a:pPr marL="628650" lvl="1" indent="-457200">
              <a:buSzPct val="90000"/>
              <a:buFont typeface="+mj-lt"/>
              <a:buAutoNum type="arabicPeriod"/>
            </a:pPr>
            <a:r>
              <a:rPr lang="en-US" dirty="0">
                <a:solidFill>
                  <a:schemeClr val="bg1">
                    <a:lumMod val="65000"/>
                  </a:schemeClr>
                </a:solidFill>
              </a:rPr>
              <a:t>Cancer</a:t>
            </a:r>
          </a:p>
          <a:p>
            <a:pPr marL="628650" lvl="1" indent="-457200">
              <a:buSzPct val="90000"/>
              <a:buFont typeface="+mj-lt"/>
              <a:buAutoNum type="arabicPeriod"/>
            </a:pPr>
            <a:r>
              <a:rPr lang="en-US" dirty="0">
                <a:solidFill>
                  <a:schemeClr val="bg1">
                    <a:lumMod val="65000"/>
                  </a:schemeClr>
                </a:solidFill>
              </a:rPr>
              <a:t>Diabetes</a:t>
            </a:r>
          </a:p>
          <a:p>
            <a:pPr marL="628650" lvl="1" indent="-457200">
              <a:buSzPct val="90000"/>
              <a:buFont typeface="+mj-lt"/>
              <a:buAutoNum type="arabicPeriod"/>
            </a:pPr>
            <a:r>
              <a:rPr lang="en-US" dirty="0">
                <a:solidFill>
                  <a:schemeClr val="bg1">
                    <a:lumMod val="65000"/>
                  </a:schemeClr>
                </a:solidFill>
              </a:rPr>
              <a:t>Disabling Conditions</a:t>
            </a:r>
          </a:p>
          <a:p>
            <a:pPr marL="628650" lvl="1" indent="-457200">
              <a:buSzPct val="90000"/>
              <a:buFont typeface="+mj-lt"/>
              <a:buAutoNum type="arabicPeriod"/>
            </a:pPr>
            <a:r>
              <a:rPr lang="en-US" dirty="0">
                <a:solidFill>
                  <a:schemeClr val="bg1">
                    <a:lumMod val="65000"/>
                  </a:schemeClr>
                </a:solidFill>
              </a:rPr>
              <a:t>Heart Disease &amp; Stroke</a:t>
            </a:r>
          </a:p>
          <a:p>
            <a:pPr marL="628650" lvl="1" indent="-457200">
              <a:buSzPct val="90000"/>
              <a:buFont typeface="+mj-lt"/>
              <a:buAutoNum type="arabicPeriod"/>
            </a:pPr>
            <a:r>
              <a:rPr lang="en-US" dirty="0">
                <a:solidFill>
                  <a:schemeClr val="bg1">
                    <a:lumMod val="65000"/>
                  </a:schemeClr>
                </a:solidFill>
              </a:rPr>
              <a:t>Housing</a:t>
            </a:r>
          </a:p>
          <a:p>
            <a:pPr marL="628650" lvl="1" indent="-457200">
              <a:buSzPct val="90000"/>
              <a:buFont typeface="+mj-lt"/>
              <a:buAutoNum type="arabicPeriod"/>
            </a:pPr>
            <a:r>
              <a:rPr lang="en-US" dirty="0">
                <a:solidFill>
                  <a:schemeClr val="bg1">
                    <a:lumMod val="65000"/>
                  </a:schemeClr>
                </a:solidFill>
              </a:rPr>
              <a:t>Infant Health &amp; Family Planning</a:t>
            </a:r>
          </a:p>
          <a:p>
            <a:pPr marL="628650" lvl="1" indent="-457200">
              <a:buSzPct val="90000"/>
              <a:buFont typeface="+mj-lt"/>
              <a:buAutoNum type="arabicPeriod"/>
            </a:pPr>
            <a:r>
              <a:rPr lang="en-US" dirty="0">
                <a:solidFill>
                  <a:schemeClr val="bg1">
                    <a:lumMod val="65000"/>
                  </a:schemeClr>
                </a:solidFill>
              </a:rPr>
              <a:t>Injury &amp; Violence</a:t>
            </a:r>
          </a:p>
          <a:p>
            <a:pPr marL="628650" lvl="1" indent="-457200">
              <a:buSzPct val="90000"/>
              <a:buFont typeface="+mj-lt"/>
              <a:buAutoNum type="arabicPeriod"/>
            </a:pPr>
            <a:r>
              <a:rPr lang="en-US" dirty="0">
                <a:solidFill>
                  <a:schemeClr val="bg1">
                    <a:lumMod val="65000"/>
                  </a:schemeClr>
                </a:solidFill>
              </a:rPr>
              <a:t>Mental Health</a:t>
            </a:r>
          </a:p>
          <a:p>
            <a:pPr marL="628650" lvl="1" indent="-457200">
              <a:buSzPct val="90000"/>
              <a:buFont typeface="+mj-lt"/>
              <a:buAutoNum type="arabicPeriod"/>
            </a:pPr>
            <a:r>
              <a:rPr lang="en-US" dirty="0">
                <a:solidFill>
                  <a:schemeClr val="bg1">
                    <a:lumMod val="65000"/>
                  </a:schemeClr>
                </a:solidFill>
              </a:rPr>
              <a:t>Nutrition, Physical Activity &amp; Weight</a:t>
            </a:r>
          </a:p>
          <a:p>
            <a:pPr marL="628650" lvl="1" indent="-457200">
              <a:buSzPct val="90000"/>
              <a:buFont typeface="+mj-lt"/>
              <a:buAutoNum type="arabicPeriod"/>
            </a:pPr>
            <a:r>
              <a:rPr lang="en-US" dirty="0">
                <a:solidFill>
                  <a:schemeClr val="bg1">
                    <a:lumMod val="65000"/>
                  </a:schemeClr>
                </a:solidFill>
              </a:rPr>
              <a:t>Respiratory Disease</a:t>
            </a:r>
          </a:p>
          <a:p>
            <a:pPr marL="628650" lvl="1" indent="-457200">
              <a:buSzPct val="90000"/>
              <a:buFont typeface="+mj-lt"/>
              <a:buAutoNum type="arabicPeriod"/>
            </a:pPr>
            <a:r>
              <a:rPr lang="en-US" dirty="0">
                <a:solidFill>
                  <a:schemeClr val="bg1">
                    <a:lumMod val="65000"/>
                  </a:schemeClr>
                </a:solidFill>
              </a:rPr>
              <a:t>Substance Use</a:t>
            </a:r>
          </a:p>
          <a:p>
            <a:pPr marL="628650" lvl="1" indent="-457200">
              <a:buSzPct val="90000"/>
              <a:buFont typeface="+mj-lt"/>
              <a:buAutoNum type="arabicPeriod"/>
            </a:pPr>
            <a:r>
              <a:rPr lang="en-US" dirty="0">
                <a:solidFill>
                  <a:schemeClr val="bg1">
                    <a:lumMod val="65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DB0ABC06-90BC-05F6-823D-E57979E01EA3}"/>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45978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A785-F950-C3DC-7F6A-9AC4E65832BB}"/>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9B5C5916-D2E1-F47D-8043-C4C636777B34}"/>
              </a:ext>
            </a:extLst>
          </p:cNvPr>
          <p:cNvSpPr txBox="1">
            <a:spLocks/>
          </p:cNvSpPr>
          <p:nvPr/>
        </p:nvSpPr>
        <p:spPr>
          <a:xfrm>
            <a:off x="2465890" y="295275"/>
            <a:ext cx="6220910" cy="6162676"/>
          </a:xfrm>
          <a:prstGeom prst="rect">
            <a:avLst/>
          </a:prstGeom>
        </p:spPr>
        <p:txBody>
          <a:bodyPr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General Health Status </a:t>
            </a:r>
          </a:p>
          <a:p>
            <a:pPr marL="0" indent="0">
              <a:buNone/>
            </a:pPr>
            <a:r>
              <a:rPr lang="en-US" sz="2400" dirty="0">
                <a:solidFill>
                  <a:schemeClr val="accent1"/>
                </a:solidFill>
              </a:rPr>
              <a:t>Areas of Opportunity</a:t>
            </a:r>
          </a:p>
          <a:p>
            <a:pPr marL="628650" lvl="1" indent="-457200">
              <a:buSzPct val="90000"/>
              <a:buFont typeface="Arial" panose="020B0604020202020204" pitchFamily="34" charset="0"/>
              <a:buChar char="►"/>
            </a:pPr>
            <a:r>
              <a:rPr lang="en-US" dirty="0">
                <a:solidFill>
                  <a:schemeClr val="bg1">
                    <a:lumMod val="65000"/>
                  </a:schemeClr>
                </a:solidFill>
              </a:rPr>
              <a:t>Access to Health Care Services</a:t>
            </a:r>
          </a:p>
          <a:p>
            <a:pPr marL="628650" lvl="1" indent="-457200">
              <a:buSzPct val="90000"/>
              <a:buFont typeface="Arial" panose="020B0604020202020204" pitchFamily="34" charset="0"/>
              <a:buChar char="►"/>
            </a:pPr>
            <a:r>
              <a:rPr lang="en-US" dirty="0">
                <a:solidFill>
                  <a:schemeClr val="bg1">
                    <a:lumMod val="65000"/>
                  </a:schemeClr>
                </a:solidFill>
              </a:rPr>
              <a:t>Cancer</a:t>
            </a:r>
          </a:p>
          <a:p>
            <a:pPr marL="628650" lvl="1" indent="-457200">
              <a:buSzPct val="90000"/>
              <a:buFont typeface="Arial" panose="020B0604020202020204" pitchFamily="34" charset="0"/>
              <a:buChar char="►"/>
            </a:pPr>
            <a:r>
              <a:rPr lang="en-US" dirty="0">
                <a:solidFill>
                  <a:schemeClr val="bg1">
                    <a:lumMod val="65000"/>
                  </a:schemeClr>
                </a:solidFill>
              </a:rPr>
              <a:t>Diabetes</a:t>
            </a:r>
          </a:p>
          <a:p>
            <a:pPr marL="628650" lvl="1" indent="-457200">
              <a:buSzPct val="90000"/>
              <a:buFont typeface="Arial" panose="020B0604020202020204" pitchFamily="34" charset="0"/>
              <a:buChar char="►"/>
            </a:pPr>
            <a:r>
              <a:rPr lang="en-US" dirty="0">
                <a:solidFill>
                  <a:schemeClr val="bg1">
                    <a:lumMod val="65000"/>
                  </a:schemeClr>
                </a:solidFill>
              </a:rPr>
              <a:t>Disabling Conditions</a:t>
            </a:r>
          </a:p>
          <a:p>
            <a:pPr marL="628650" lvl="1" indent="-457200">
              <a:buSzPct val="90000"/>
              <a:buFont typeface="Arial" panose="020B0604020202020204" pitchFamily="34" charset="0"/>
              <a:buChar char="►"/>
            </a:pPr>
            <a:r>
              <a:rPr lang="en-US" dirty="0">
                <a:solidFill>
                  <a:schemeClr val="bg1">
                    <a:lumMod val="65000"/>
                  </a:schemeClr>
                </a:solidFill>
              </a:rPr>
              <a:t>Heart Disease &amp; Stroke</a:t>
            </a:r>
          </a:p>
          <a:p>
            <a:pPr marL="628650" lvl="1" indent="-457200">
              <a:buSzPct val="90000"/>
              <a:buFont typeface="Arial" panose="020B0604020202020204" pitchFamily="34" charset="0"/>
              <a:buChar char="►"/>
            </a:pPr>
            <a:r>
              <a:rPr lang="en-US" dirty="0">
                <a:solidFill>
                  <a:schemeClr val="bg1">
                    <a:lumMod val="65000"/>
                  </a:schemeClr>
                </a:solidFill>
              </a:rPr>
              <a:t>Housing</a:t>
            </a:r>
          </a:p>
          <a:p>
            <a:pPr marL="628650" lvl="1" indent="-457200">
              <a:buSzPct val="90000"/>
              <a:buFont typeface="Arial" panose="020B0604020202020204" pitchFamily="34" charset="0"/>
              <a:buChar char="►"/>
            </a:pPr>
            <a:r>
              <a:rPr lang="en-US" dirty="0">
                <a:solidFill>
                  <a:schemeClr val="bg1">
                    <a:lumMod val="65000"/>
                  </a:schemeClr>
                </a:solidFill>
              </a:rPr>
              <a:t>Infant Health &amp; Family Planning</a:t>
            </a:r>
          </a:p>
          <a:p>
            <a:pPr marL="628650" lvl="1" indent="-457200">
              <a:buSzPct val="90000"/>
              <a:buFont typeface="Arial" panose="020B0604020202020204" pitchFamily="34" charset="0"/>
              <a:buChar char="►"/>
            </a:pPr>
            <a:r>
              <a:rPr lang="en-US" dirty="0">
                <a:solidFill>
                  <a:schemeClr val="bg1">
                    <a:lumMod val="65000"/>
                  </a:schemeClr>
                </a:solidFill>
              </a:rPr>
              <a:t>Injury &amp; Violence</a:t>
            </a:r>
          </a:p>
          <a:p>
            <a:pPr marL="628650" lvl="1" indent="-457200">
              <a:buSzPct val="90000"/>
              <a:buFont typeface="Arial" panose="020B0604020202020204" pitchFamily="34" charset="0"/>
              <a:buChar char="►"/>
            </a:pPr>
            <a:r>
              <a:rPr lang="en-US" dirty="0">
                <a:solidFill>
                  <a:schemeClr val="bg1">
                    <a:lumMod val="65000"/>
                  </a:schemeClr>
                </a:solidFill>
              </a:rPr>
              <a:t>Mental Health</a:t>
            </a:r>
          </a:p>
          <a:p>
            <a:pPr marL="628650" lvl="1" indent="-457200">
              <a:buSzPct val="90000"/>
              <a:buFont typeface="Arial" panose="020B0604020202020204" pitchFamily="34" charset="0"/>
              <a:buChar char="►"/>
            </a:pPr>
            <a:r>
              <a:rPr lang="en-US" dirty="0">
                <a:solidFill>
                  <a:schemeClr val="bg1">
                    <a:lumMod val="65000"/>
                  </a:schemeClr>
                </a:solidFill>
              </a:rPr>
              <a:t>Nutrition, Physical Activity &amp; Weight</a:t>
            </a:r>
          </a:p>
          <a:p>
            <a:pPr marL="628650" lvl="1" indent="-457200">
              <a:buSzPct val="90000"/>
              <a:buFont typeface="Arial" panose="020B0604020202020204" pitchFamily="34" charset="0"/>
              <a:buChar char="►"/>
            </a:pPr>
            <a:r>
              <a:rPr lang="en-US" dirty="0">
                <a:solidFill>
                  <a:schemeClr val="bg1">
                    <a:lumMod val="65000"/>
                  </a:schemeClr>
                </a:solidFill>
              </a:rPr>
              <a:t>Respiratory Disease</a:t>
            </a:r>
          </a:p>
          <a:p>
            <a:pPr marL="628650" lvl="1" indent="-457200">
              <a:buSzPct val="90000"/>
              <a:buFont typeface="Arial" panose="020B0604020202020204" pitchFamily="34" charset="0"/>
              <a:buChar char="►"/>
            </a:pPr>
            <a:r>
              <a:rPr lang="en-US" dirty="0">
                <a:solidFill>
                  <a:schemeClr val="bg1">
                    <a:lumMod val="65000"/>
                  </a:schemeClr>
                </a:solidFill>
              </a:rPr>
              <a:t>Substance Use</a:t>
            </a:r>
          </a:p>
          <a:p>
            <a:pPr marL="628650" lvl="1" indent="-457200">
              <a:buSzPct val="90000"/>
              <a:buFont typeface="Arial" panose="020B0604020202020204" pitchFamily="34" charset="0"/>
              <a:buChar char="►"/>
            </a:pPr>
            <a:r>
              <a:rPr lang="en-US" b="1" dirty="0">
                <a:solidFill>
                  <a:schemeClr val="accent4">
                    <a:lumMod val="50000"/>
                  </a:schemeClr>
                </a:solidFill>
              </a:rPr>
              <a:t>Tobacco Use</a:t>
            </a:r>
          </a:p>
          <a:p>
            <a:pPr marL="0" indent="0">
              <a:buNone/>
            </a:pPr>
            <a:r>
              <a:rPr lang="en-US" sz="2400" dirty="0">
                <a:solidFill>
                  <a:schemeClr val="bg1">
                    <a:lumMod val="65000"/>
                  </a:schemeClr>
                </a:solidFill>
              </a:rPr>
              <a:t>Q &amp; A</a:t>
            </a:r>
          </a:p>
        </p:txBody>
      </p:sp>
      <p:sp>
        <p:nvSpPr>
          <p:cNvPr id="14" name="Text Placeholder 13">
            <a:extLst>
              <a:ext uri="{FF2B5EF4-FFF2-40B4-BE49-F238E27FC236}">
                <a16:creationId xmlns:a16="http://schemas.microsoft.com/office/drawing/2014/main" id="{5EB11263-79A2-7F87-54A9-5B198E788759}"/>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2963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AC35-6089-751F-74BA-45438318C963}"/>
              </a:ext>
            </a:extLst>
          </p:cNvPr>
          <p:cNvSpPr>
            <a:spLocks noGrp="1"/>
          </p:cNvSpPr>
          <p:nvPr>
            <p:ph type="ctrTitle"/>
          </p:nvPr>
        </p:nvSpPr>
        <p:spPr>
          <a:xfrm>
            <a:off x="457200" y="532837"/>
            <a:ext cx="8229600" cy="876592"/>
          </a:xfrm>
        </p:spPr>
        <p:txBody>
          <a:bodyPr/>
          <a:lstStyle/>
          <a:p>
            <a:r>
              <a:rPr lang="en-US" dirty="0"/>
              <a:t>Current Tobacco Use </a:t>
            </a:r>
            <a:br>
              <a:rPr lang="en-US" dirty="0"/>
            </a:br>
            <a:r>
              <a:rPr lang="en-US" sz="1800" dirty="0"/>
              <a:t>(Total Area)</a:t>
            </a:r>
            <a:endParaRPr lang="en-US" dirty="0"/>
          </a:p>
        </p:txBody>
      </p:sp>
      <p:sp>
        <p:nvSpPr>
          <p:cNvPr id="10" name="Title 4">
            <a:extLst>
              <a:ext uri="{FF2B5EF4-FFF2-40B4-BE49-F238E27FC236}">
                <a16:creationId xmlns:a16="http://schemas.microsoft.com/office/drawing/2014/main" id="{EF2E19E6-59B3-12A3-B6C8-67D2B317D83F}"/>
              </a:ext>
            </a:extLst>
          </p:cNvPr>
          <p:cNvSpPr>
            <a:spLocks noGrp="1"/>
          </p:cNvSpPr>
          <p:nvPr>
            <p:ph type="body" sz="quarter" idx="15"/>
          </p:nvPr>
        </p:nvSpPr>
        <p:spPr>
          <a:xfrm>
            <a:off x="457200" y="1678302"/>
            <a:ext cx="2524125" cy="420888"/>
          </a:xfrm>
        </p:spPr>
        <p:txBody>
          <a:bodyPr/>
          <a:lstStyle/>
          <a:p>
            <a:r>
              <a:rPr lang="en-US" sz="1800" b="1" dirty="0"/>
              <a:t>Cigarettes</a:t>
            </a:r>
            <a:endParaRPr lang="en-US" sz="2000" b="1" dirty="0"/>
          </a:p>
        </p:txBody>
      </p:sp>
      <p:sp>
        <p:nvSpPr>
          <p:cNvPr id="11" name="Title 4">
            <a:extLst>
              <a:ext uri="{FF2B5EF4-FFF2-40B4-BE49-F238E27FC236}">
                <a16:creationId xmlns:a16="http://schemas.microsoft.com/office/drawing/2014/main" id="{8169F0CB-C14B-A080-76C1-57DBCD24BE17}"/>
              </a:ext>
            </a:extLst>
          </p:cNvPr>
          <p:cNvSpPr>
            <a:spLocks noGrp="1"/>
          </p:cNvSpPr>
          <p:nvPr>
            <p:ph type="body" sz="quarter" idx="16"/>
          </p:nvPr>
        </p:nvSpPr>
        <p:spPr>
          <a:xfrm>
            <a:off x="3343275" y="1678302"/>
            <a:ext cx="2457450" cy="420888"/>
          </a:xfrm>
        </p:spPr>
        <p:txBody>
          <a:bodyPr/>
          <a:lstStyle/>
          <a:p>
            <a:r>
              <a:rPr lang="en-US" sz="1800" b="1" dirty="0"/>
              <a:t>Vaping Products</a:t>
            </a:r>
            <a:endParaRPr lang="en-US" sz="2400" b="1" dirty="0"/>
          </a:p>
        </p:txBody>
      </p:sp>
      <p:sp>
        <p:nvSpPr>
          <p:cNvPr id="12" name="Title 4">
            <a:extLst>
              <a:ext uri="{FF2B5EF4-FFF2-40B4-BE49-F238E27FC236}">
                <a16:creationId xmlns:a16="http://schemas.microsoft.com/office/drawing/2014/main" id="{5C02599D-80B4-E9A2-52D3-30C25550B677}"/>
              </a:ext>
            </a:extLst>
          </p:cNvPr>
          <p:cNvSpPr>
            <a:spLocks noGrp="1"/>
          </p:cNvSpPr>
          <p:nvPr>
            <p:ph type="body" sz="quarter" idx="18"/>
          </p:nvPr>
        </p:nvSpPr>
        <p:spPr>
          <a:xfrm>
            <a:off x="6162675" y="1678302"/>
            <a:ext cx="2524125" cy="420888"/>
          </a:xfrm>
        </p:spPr>
        <p:txBody>
          <a:bodyPr/>
          <a:lstStyle/>
          <a:p>
            <a:r>
              <a:rPr lang="en-US" sz="1800" b="1" dirty="0"/>
              <a:t>Smokeless Tobacco</a:t>
            </a:r>
            <a:endParaRPr lang="en-US" sz="2400" b="1" dirty="0"/>
          </a:p>
        </p:txBody>
      </p:sp>
      <p:graphicFrame>
        <p:nvGraphicFramePr>
          <p:cNvPr id="13" name="Chart Placeholder 11">
            <a:extLst>
              <a:ext uri="{FF2B5EF4-FFF2-40B4-BE49-F238E27FC236}">
                <a16:creationId xmlns:a16="http://schemas.microsoft.com/office/drawing/2014/main" id="{8343D45B-369B-F1BB-CEC1-38F02C926070}"/>
              </a:ext>
            </a:extLst>
          </p:cNvPr>
          <p:cNvGraphicFramePr>
            <a:graphicFrameLocks noGrp="1"/>
          </p:cNvGraphicFramePr>
          <p:nvPr>
            <p:ph type="chart" sz="quarter" idx="13"/>
            <p:extLst>
              <p:ext uri="{D42A27DB-BD31-4B8C-83A1-F6EECF244321}">
                <p14:modId xmlns:p14="http://schemas.microsoft.com/office/powerpoint/2010/main" val="2902599209"/>
              </p:ext>
            </p:extLst>
          </p:nvPr>
        </p:nvGraphicFramePr>
        <p:xfrm>
          <a:off x="457200" y="2108711"/>
          <a:ext cx="2524125" cy="3070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11">
            <a:extLst>
              <a:ext uri="{FF2B5EF4-FFF2-40B4-BE49-F238E27FC236}">
                <a16:creationId xmlns:a16="http://schemas.microsoft.com/office/drawing/2014/main" id="{828B199D-268A-9343-3396-E83C7CE44D72}"/>
              </a:ext>
            </a:extLst>
          </p:cNvPr>
          <p:cNvGraphicFramePr>
            <a:graphicFrameLocks noGrp="1"/>
          </p:cNvGraphicFramePr>
          <p:nvPr>
            <p:ph type="chart" sz="quarter" idx="14"/>
            <p:extLst>
              <p:ext uri="{D42A27DB-BD31-4B8C-83A1-F6EECF244321}">
                <p14:modId xmlns:p14="http://schemas.microsoft.com/office/powerpoint/2010/main" val="97785749"/>
              </p:ext>
            </p:extLst>
          </p:nvPr>
        </p:nvGraphicFramePr>
        <p:xfrm>
          <a:off x="3343275" y="2108711"/>
          <a:ext cx="2457450" cy="30709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Placeholder 11">
            <a:extLst>
              <a:ext uri="{FF2B5EF4-FFF2-40B4-BE49-F238E27FC236}">
                <a16:creationId xmlns:a16="http://schemas.microsoft.com/office/drawing/2014/main" id="{B1FC5D71-7F08-14AD-937A-DEB1C1349BE9}"/>
              </a:ext>
            </a:extLst>
          </p:cNvPr>
          <p:cNvGraphicFramePr>
            <a:graphicFrameLocks noGrp="1"/>
          </p:cNvGraphicFramePr>
          <p:nvPr>
            <p:ph type="chart" sz="quarter" idx="17"/>
            <p:extLst>
              <p:ext uri="{D42A27DB-BD31-4B8C-83A1-F6EECF244321}">
                <p14:modId xmlns:p14="http://schemas.microsoft.com/office/powerpoint/2010/main" val="1279411475"/>
              </p:ext>
            </p:extLst>
          </p:nvPr>
        </p:nvGraphicFramePr>
        <p:xfrm>
          <a:off x="6162675" y="2108711"/>
          <a:ext cx="2524125" cy="3070987"/>
        </p:xfrm>
        <a:graphic>
          <a:graphicData uri="http://schemas.openxmlformats.org/drawingml/2006/chart">
            <c:chart xmlns:c="http://schemas.openxmlformats.org/drawingml/2006/chart" xmlns:r="http://schemas.openxmlformats.org/officeDocument/2006/relationships" r:id="rId5"/>
          </a:graphicData>
        </a:graphic>
      </p:graphicFrame>
      <p:sp>
        <p:nvSpPr>
          <p:cNvPr id="16" name="Subtitle 7">
            <a:extLst>
              <a:ext uri="{FF2B5EF4-FFF2-40B4-BE49-F238E27FC236}">
                <a16:creationId xmlns:a16="http://schemas.microsoft.com/office/drawing/2014/main" id="{5001B186-4150-6FBC-00D0-6C6BDC1AD90C}"/>
              </a:ext>
            </a:extLst>
          </p:cNvPr>
          <p:cNvSpPr>
            <a:spLocks noGrp="1"/>
          </p:cNvSpPr>
          <p:nvPr>
            <p:ph type="subTitle" idx="1"/>
          </p:nvPr>
        </p:nvSpPr>
        <p:spPr>
          <a:xfrm>
            <a:off x="457200" y="5551061"/>
            <a:ext cx="5705475" cy="987425"/>
          </a:xfrm>
        </p:spPr>
        <p:txBody>
          <a:bodyPr>
            <a:normAutofit lnSpcReduction="10000"/>
          </a:bodyPr>
          <a:lstStyle/>
          <a:p>
            <a:r>
              <a:rPr lang="en-US" dirty="0"/>
              <a:t>Sources:	●	2025 PRC Community Health Survey, PRC, Inc.</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	●	US Department of Health and Human Services. Healthy People 2030. https://health.gov/healthypeople</a:t>
            </a:r>
          </a:p>
          <a:p>
            <a:r>
              <a:rPr lang="en-US" dirty="0"/>
              <a:t>Notes:	●	Asked of all respondents.</a:t>
            </a:r>
          </a:p>
          <a:p>
            <a:r>
              <a:rPr lang="en-US" dirty="0"/>
              <a:t>	●	Includes those who smoke cigarettes/use vaping products/use smokeless tobacco every day or on some days.</a:t>
            </a:r>
          </a:p>
        </p:txBody>
      </p:sp>
      <p:sp>
        <p:nvSpPr>
          <p:cNvPr id="23" name="TextBox 22">
            <a:extLst>
              <a:ext uri="{FF2B5EF4-FFF2-40B4-BE49-F238E27FC236}">
                <a16:creationId xmlns:a16="http://schemas.microsoft.com/office/drawing/2014/main" id="{839ACD93-0F5C-C4BF-C851-680CA5397DF0}"/>
              </a:ext>
            </a:extLst>
          </p:cNvPr>
          <p:cNvSpPr txBox="1"/>
          <p:nvPr/>
        </p:nvSpPr>
        <p:spPr>
          <a:xfrm>
            <a:off x="6235673" y="5723979"/>
            <a:ext cx="2754646" cy="822191"/>
          </a:xfrm>
          <a:prstGeom prst="rect">
            <a:avLst/>
          </a:prstGeom>
          <a:solidFill>
            <a:schemeClr val="bg1"/>
          </a:solidFill>
          <a:ln>
            <a:solidFill>
              <a:schemeClr val="accent2"/>
            </a:solidFill>
          </a:ln>
        </p:spPr>
        <p:txBody>
          <a:bodyPr wrap="square" rtlCol="0" anchor="ctr" anchorCtr="0">
            <a:noAutofit/>
          </a:bodyPr>
          <a:lstStyle/>
          <a:p>
            <a:pPr algn="ctr"/>
            <a:r>
              <a:rPr lang="en-US" sz="1400" dirty="0">
                <a:solidFill>
                  <a:schemeClr val="accent2"/>
                </a:solidFill>
                <a:latin typeface="Arial Narrow" panose="020B0606020202030204" pitchFamily="34" charset="0"/>
              </a:rPr>
              <a:t>For cigarettes and vaping, local findings are better than found nationally, but worse than found statewide.</a:t>
            </a:r>
          </a:p>
        </p:txBody>
      </p:sp>
    </p:spTree>
    <p:extLst>
      <p:ext uri="{BB962C8B-B14F-4D97-AF65-F5344CB8AC3E}">
        <p14:creationId xmlns:p14="http://schemas.microsoft.com/office/powerpoint/2010/main" val="214540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Graphic spid="14" grpId="0">
        <p:bldAsOne/>
      </p:bldGraphic>
      <p:bldGraphic spid="15" grpId="0">
        <p:bldAsOne/>
      </p:bldGraphic>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40F9-9592-4338-939A-296C105EBE3C}"/>
              </a:ext>
            </a:extLst>
          </p:cNvPr>
          <p:cNvSpPr>
            <a:spLocks noGrp="1"/>
          </p:cNvSpPr>
          <p:nvPr>
            <p:ph type="title"/>
          </p:nvPr>
        </p:nvSpPr>
        <p:spPr/>
        <p:txBody>
          <a:bodyPr/>
          <a:lstStyle/>
          <a:p>
            <a:r>
              <a:rPr lang="en-US" sz="4000" dirty="0"/>
              <a:t>Other Needs</a:t>
            </a:r>
          </a:p>
        </p:txBody>
      </p:sp>
    </p:spTree>
    <p:extLst>
      <p:ext uri="{BB962C8B-B14F-4D97-AF65-F5344CB8AC3E}">
        <p14:creationId xmlns:p14="http://schemas.microsoft.com/office/powerpoint/2010/main" val="400221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0BD2-641C-CAAE-DD15-85BB455AAD5C}"/>
            </a:ext>
          </a:extLst>
        </p:cNvPr>
        <p:cNvGrpSpPr/>
        <p:nvPr/>
      </p:nvGrpSpPr>
      <p:grpSpPr>
        <a:xfrm>
          <a:off x="0" y="0"/>
          <a:ext cx="0" cy="0"/>
          <a:chOff x="0" y="0"/>
          <a:chExt cx="0" cy="0"/>
        </a:xfrm>
      </p:grpSpPr>
      <p:sp>
        <p:nvSpPr>
          <p:cNvPr id="20" name="Title 4">
            <a:extLst>
              <a:ext uri="{FF2B5EF4-FFF2-40B4-BE49-F238E27FC236}">
                <a16:creationId xmlns:a16="http://schemas.microsoft.com/office/drawing/2014/main" id="{12D0F54B-9C46-740A-5C3F-BDF1BFDF49E4}"/>
              </a:ext>
            </a:extLst>
          </p:cNvPr>
          <p:cNvSpPr txBox="1">
            <a:spLocks/>
          </p:cNvSpPr>
          <p:nvPr/>
        </p:nvSpPr>
        <p:spPr>
          <a:xfrm>
            <a:off x="457200" y="927100"/>
            <a:ext cx="8229600" cy="7635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accent1"/>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65515AD5-6131-7A2E-F89C-EF877A29A512}"/>
              </a:ext>
            </a:extLst>
          </p:cNvPr>
          <p:cNvSpPr txBox="1">
            <a:spLocks/>
          </p:cNvSpPr>
          <p:nvPr/>
        </p:nvSpPr>
        <p:spPr>
          <a:xfrm>
            <a:off x="457200" y="1690689"/>
            <a:ext cx="3081867" cy="46656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endParaRPr lang="en-US" sz="1800"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55E6F25A-5E1F-103F-3530-661A41DE0C55}"/>
              </a:ext>
            </a:extLst>
          </p:cNvPr>
          <p:cNvSpPr>
            <a:spLocks noGrp="1"/>
          </p:cNvSpPr>
          <p:nvPr>
            <p:ph idx="1"/>
          </p:nvPr>
        </p:nvSpPr>
        <p:spPr>
          <a:xfrm>
            <a:off x="457200" y="1497482"/>
            <a:ext cx="8148577" cy="3961705"/>
          </a:xfrm>
        </p:spPr>
        <p:txBody>
          <a:bodyPr>
            <a:normAutofit fontScale="92500"/>
          </a:bodyPr>
          <a:lstStyle/>
          <a:p>
            <a:pPr marL="0" indent="0">
              <a:lnSpc>
                <a:spcPct val="120000"/>
              </a:lnSpc>
              <a:spcBef>
                <a:spcPts val="0"/>
              </a:spcBef>
              <a:spcAft>
                <a:spcPts val="1200"/>
              </a:spcAft>
              <a:buNone/>
            </a:pPr>
            <a:r>
              <a:rPr lang="en-US" dirty="0"/>
              <a:t>Social Determinants of Health </a:t>
            </a:r>
          </a:p>
          <a:p>
            <a:pPr>
              <a:lnSpc>
                <a:spcPct val="120000"/>
              </a:lnSpc>
              <a:spcBef>
                <a:spcPts val="0"/>
              </a:spcBef>
              <a:spcAft>
                <a:spcPts val="1200"/>
              </a:spcAft>
            </a:pPr>
            <a:r>
              <a:rPr lang="en-US" b="0" dirty="0"/>
              <a:t>11,109 total persons in poverty (3,222 children); lower than state and national averages</a:t>
            </a:r>
          </a:p>
          <a:p>
            <a:pPr>
              <a:lnSpc>
                <a:spcPct val="120000"/>
              </a:lnSpc>
              <a:spcBef>
                <a:spcPts val="0"/>
              </a:spcBef>
              <a:spcAft>
                <a:spcPts val="1200"/>
              </a:spcAft>
            </a:pPr>
            <a:r>
              <a:rPr lang="en-US" dirty="0"/>
              <a:t>High percent of Waynesboro residents do not have a HS diploma</a:t>
            </a:r>
          </a:p>
          <a:p>
            <a:pPr>
              <a:lnSpc>
                <a:spcPct val="120000"/>
              </a:lnSpc>
              <a:spcBef>
                <a:spcPts val="0"/>
              </a:spcBef>
              <a:spcAft>
                <a:spcPts val="1200"/>
              </a:spcAft>
            </a:pPr>
            <a:r>
              <a:rPr lang="en-US" b="0" dirty="0"/>
              <a:t>Unemployment rate is 2.3%, which lower than national averages</a:t>
            </a:r>
          </a:p>
          <a:p>
            <a:pPr>
              <a:lnSpc>
                <a:spcPct val="120000"/>
              </a:lnSpc>
              <a:spcBef>
                <a:spcPts val="0"/>
              </a:spcBef>
              <a:spcAft>
                <a:spcPts val="1200"/>
              </a:spcAft>
            </a:pPr>
            <a:r>
              <a:rPr lang="en-US" dirty="0"/>
              <a:t>A total of 22% of residents would not be able to afford an unexpected $400 expense without going into debt; lower than the national average</a:t>
            </a:r>
          </a:p>
          <a:p>
            <a:pPr>
              <a:lnSpc>
                <a:spcPct val="120000"/>
              </a:lnSpc>
              <a:spcBef>
                <a:spcPts val="0"/>
              </a:spcBef>
              <a:spcAft>
                <a:spcPts val="1200"/>
              </a:spcAft>
            </a:pPr>
            <a:r>
              <a:rPr lang="en-US" b="0" dirty="0"/>
              <a:t>8.5% of tota</a:t>
            </a:r>
            <a:r>
              <a:rPr lang="en-US" dirty="0"/>
              <a:t>l residents do own their vehicle</a:t>
            </a:r>
            <a:endParaRPr lang="en-US" b="0" dirty="0"/>
          </a:p>
          <a:p>
            <a:pPr>
              <a:lnSpc>
                <a:spcPct val="120000"/>
              </a:lnSpc>
              <a:spcBef>
                <a:spcPts val="0"/>
              </a:spcBef>
              <a:spcAft>
                <a:spcPts val="1200"/>
              </a:spcAft>
            </a:pPr>
            <a:endParaRPr lang="en-US" b="0" dirty="0"/>
          </a:p>
        </p:txBody>
      </p:sp>
      <p:sp>
        <p:nvSpPr>
          <p:cNvPr id="14" name="Title 13">
            <a:extLst>
              <a:ext uri="{FF2B5EF4-FFF2-40B4-BE49-F238E27FC236}">
                <a16:creationId xmlns:a16="http://schemas.microsoft.com/office/drawing/2014/main" id="{A0FB304E-E4EB-E2CC-4739-7F6D66F3C3B8}"/>
              </a:ext>
            </a:extLst>
          </p:cNvPr>
          <p:cNvSpPr>
            <a:spLocks noGrp="1"/>
          </p:cNvSpPr>
          <p:nvPr>
            <p:ph type="title"/>
          </p:nvPr>
        </p:nvSpPr>
        <p:spPr/>
        <p:txBody>
          <a:bodyPr>
            <a:normAutofit/>
          </a:bodyPr>
          <a:lstStyle/>
          <a:p>
            <a:r>
              <a:rPr lang="en-US" sz="3600" dirty="0">
                <a:solidFill>
                  <a:schemeClr val="accent4">
                    <a:lumMod val="75000"/>
                  </a:schemeClr>
                </a:solidFill>
              </a:rPr>
              <a:t>Other Needs</a:t>
            </a:r>
          </a:p>
        </p:txBody>
      </p:sp>
      <p:pic>
        <p:nvPicPr>
          <p:cNvPr id="7" name="Picture 6">
            <a:extLst>
              <a:ext uri="{FF2B5EF4-FFF2-40B4-BE49-F238E27FC236}">
                <a16:creationId xmlns:a16="http://schemas.microsoft.com/office/drawing/2014/main" id="{37BF2DAD-8D01-3CE0-7025-A9C5D2D01259}"/>
              </a:ext>
            </a:extLst>
          </p:cNvPr>
          <p:cNvPicPr>
            <a:picLocks noChangeAspect="1"/>
          </p:cNvPicPr>
          <p:nvPr/>
        </p:nvPicPr>
        <p:blipFill>
          <a:blip r:embed="rId4"/>
          <a:stretch>
            <a:fillRect/>
          </a:stretch>
        </p:blipFill>
        <p:spPr>
          <a:xfrm>
            <a:off x="112794" y="5515824"/>
            <a:ext cx="688812" cy="968717"/>
          </a:xfrm>
          <a:prstGeom prst="rect">
            <a:avLst/>
          </a:prstGeom>
        </p:spPr>
      </p:pic>
    </p:spTree>
    <p:custDataLst>
      <p:tags r:id="rId1"/>
    </p:custDataLst>
    <p:extLst>
      <p:ext uri="{BB962C8B-B14F-4D97-AF65-F5344CB8AC3E}">
        <p14:creationId xmlns:p14="http://schemas.microsoft.com/office/powerpoint/2010/main" val="14158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B3A55-2D12-F755-FFA5-94D7922373C6}"/>
            </a:ext>
          </a:extLst>
        </p:cNvPr>
        <p:cNvGrpSpPr/>
        <p:nvPr/>
      </p:nvGrpSpPr>
      <p:grpSpPr>
        <a:xfrm>
          <a:off x="0" y="0"/>
          <a:ext cx="0" cy="0"/>
          <a:chOff x="0" y="0"/>
          <a:chExt cx="0" cy="0"/>
        </a:xfrm>
      </p:grpSpPr>
      <p:sp>
        <p:nvSpPr>
          <p:cNvPr id="20" name="Title 4">
            <a:extLst>
              <a:ext uri="{FF2B5EF4-FFF2-40B4-BE49-F238E27FC236}">
                <a16:creationId xmlns:a16="http://schemas.microsoft.com/office/drawing/2014/main" id="{EF43C733-D614-8A98-38A2-39CD489FB367}"/>
              </a:ext>
            </a:extLst>
          </p:cNvPr>
          <p:cNvSpPr txBox="1">
            <a:spLocks/>
          </p:cNvSpPr>
          <p:nvPr/>
        </p:nvSpPr>
        <p:spPr>
          <a:xfrm>
            <a:off x="457200" y="927100"/>
            <a:ext cx="8229600" cy="7635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accent1"/>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8C925456-823B-967E-F778-2A4EF98A40FA}"/>
              </a:ext>
            </a:extLst>
          </p:cNvPr>
          <p:cNvSpPr txBox="1">
            <a:spLocks/>
          </p:cNvSpPr>
          <p:nvPr/>
        </p:nvSpPr>
        <p:spPr>
          <a:xfrm>
            <a:off x="457200" y="1690689"/>
            <a:ext cx="3081867" cy="46656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endParaRPr lang="en-US" sz="1800"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E8D5FC97-6EBE-F6F2-094C-53DF756AB704}"/>
              </a:ext>
            </a:extLst>
          </p:cNvPr>
          <p:cNvSpPr>
            <a:spLocks noGrp="1"/>
          </p:cNvSpPr>
          <p:nvPr>
            <p:ph idx="1"/>
          </p:nvPr>
        </p:nvSpPr>
        <p:spPr>
          <a:xfrm>
            <a:off x="457200" y="1324818"/>
            <a:ext cx="8148577" cy="4665662"/>
          </a:xfrm>
        </p:spPr>
        <p:txBody>
          <a:bodyPr>
            <a:normAutofit fontScale="47500" lnSpcReduction="20000"/>
          </a:bodyPr>
          <a:lstStyle/>
          <a:p>
            <a:pPr marL="0" indent="0">
              <a:lnSpc>
                <a:spcPct val="120000"/>
              </a:lnSpc>
              <a:spcBef>
                <a:spcPts val="0"/>
              </a:spcBef>
              <a:spcAft>
                <a:spcPts val="1200"/>
              </a:spcAft>
              <a:buNone/>
            </a:pPr>
            <a:r>
              <a:rPr lang="en-US" sz="3400" dirty="0"/>
              <a:t>Sexual Health</a:t>
            </a:r>
          </a:p>
          <a:p>
            <a:pPr>
              <a:lnSpc>
                <a:spcPct val="120000"/>
              </a:lnSpc>
              <a:spcBef>
                <a:spcPts val="0"/>
              </a:spcBef>
              <a:spcAft>
                <a:spcPts val="1200"/>
              </a:spcAft>
            </a:pPr>
            <a:r>
              <a:rPr lang="en-US" sz="3400" dirty="0"/>
              <a:t>HIV prevalence lower than state and national averages; Higer in Staunton and Waynesboro and among Black residents</a:t>
            </a:r>
          </a:p>
          <a:p>
            <a:pPr>
              <a:lnSpc>
                <a:spcPct val="120000"/>
              </a:lnSpc>
              <a:spcBef>
                <a:spcPts val="0"/>
              </a:spcBef>
              <a:spcAft>
                <a:spcPts val="1200"/>
              </a:spcAft>
            </a:pPr>
            <a:r>
              <a:rPr lang="en-US" sz="3400" b="0" dirty="0"/>
              <a:t>STI incidence lower than state and national averages; Higher in Waynesboro residents</a:t>
            </a:r>
          </a:p>
          <a:p>
            <a:pPr marL="0" indent="0">
              <a:lnSpc>
                <a:spcPct val="120000"/>
              </a:lnSpc>
              <a:spcBef>
                <a:spcPts val="0"/>
              </a:spcBef>
              <a:spcAft>
                <a:spcPts val="1200"/>
              </a:spcAft>
              <a:buNone/>
            </a:pPr>
            <a:r>
              <a:rPr lang="en-US" sz="3400" b="0" dirty="0"/>
              <a:t>Family Planning</a:t>
            </a:r>
          </a:p>
          <a:p>
            <a:pPr>
              <a:lnSpc>
                <a:spcPct val="120000"/>
              </a:lnSpc>
              <a:spcBef>
                <a:spcPts val="0"/>
              </a:spcBef>
              <a:spcAft>
                <a:spcPts val="1200"/>
              </a:spcAft>
            </a:pPr>
            <a:r>
              <a:rPr lang="en-US" sz="3400" dirty="0"/>
              <a:t>Higher prevalence of teenage births (ages 15-19) than state and national averages; Higher in Waynesboro and among Hispanic adolescent females</a:t>
            </a:r>
          </a:p>
          <a:p>
            <a:pPr marL="0" indent="0">
              <a:lnSpc>
                <a:spcPct val="120000"/>
              </a:lnSpc>
              <a:spcBef>
                <a:spcPts val="0"/>
              </a:spcBef>
              <a:spcAft>
                <a:spcPts val="1200"/>
              </a:spcAft>
              <a:buNone/>
            </a:pPr>
            <a:r>
              <a:rPr lang="en-US" sz="3400" b="0" dirty="0"/>
              <a:t>Oral Health </a:t>
            </a:r>
          </a:p>
          <a:p>
            <a:pPr>
              <a:lnSpc>
                <a:spcPct val="120000"/>
              </a:lnSpc>
              <a:spcBef>
                <a:spcPts val="0"/>
              </a:spcBef>
              <a:spcAft>
                <a:spcPts val="1200"/>
              </a:spcAft>
            </a:pPr>
            <a:r>
              <a:rPr lang="en-US" sz="3400" b="0" dirty="0"/>
              <a:t>The percent of area residents with dental insurance coverage has increased significantly </a:t>
            </a:r>
            <a:r>
              <a:rPr lang="en-US" sz="3400" dirty="0"/>
              <a:t>since 2016 </a:t>
            </a:r>
          </a:p>
          <a:p>
            <a:pPr>
              <a:lnSpc>
                <a:spcPct val="120000"/>
              </a:lnSpc>
              <a:spcBef>
                <a:spcPts val="0"/>
              </a:spcBef>
              <a:spcAft>
                <a:spcPts val="1200"/>
              </a:spcAft>
            </a:pPr>
            <a:r>
              <a:rPr lang="en-US" sz="3400" b="0" dirty="0"/>
              <a:t>68% of area adults have visited a dentist in the past year; Higher than national averages</a:t>
            </a:r>
          </a:p>
          <a:p>
            <a:pPr>
              <a:lnSpc>
                <a:spcPct val="120000"/>
              </a:lnSpc>
              <a:spcBef>
                <a:spcPts val="0"/>
              </a:spcBef>
              <a:spcAft>
                <a:spcPts val="1200"/>
              </a:spcAft>
            </a:pPr>
            <a:endParaRPr lang="en-US" b="0" dirty="0"/>
          </a:p>
          <a:p>
            <a:pPr>
              <a:lnSpc>
                <a:spcPct val="120000"/>
              </a:lnSpc>
              <a:spcBef>
                <a:spcPts val="0"/>
              </a:spcBef>
              <a:spcAft>
                <a:spcPts val="1200"/>
              </a:spcAft>
            </a:pPr>
            <a:endParaRPr lang="en-US" b="0" dirty="0"/>
          </a:p>
        </p:txBody>
      </p:sp>
      <p:sp>
        <p:nvSpPr>
          <p:cNvPr id="14" name="Title 13">
            <a:extLst>
              <a:ext uri="{FF2B5EF4-FFF2-40B4-BE49-F238E27FC236}">
                <a16:creationId xmlns:a16="http://schemas.microsoft.com/office/drawing/2014/main" id="{85F0F4EA-B6DB-D214-0CD8-9EDBA3366620}"/>
              </a:ext>
            </a:extLst>
          </p:cNvPr>
          <p:cNvSpPr>
            <a:spLocks noGrp="1"/>
          </p:cNvSpPr>
          <p:nvPr>
            <p:ph type="title"/>
          </p:nvPr>
        </p:nvSpPr>
        <p:spPr/>
        <p:txBody>
          <a:bodyPr>
            <a:normAutofit/>
          </a:bodyPr>
          <a:lstStyle/>
          <a:p>
            <a:r>
              <a:rPr lang="en-US" sz="3600" dirty="0">
                <a:solidFill>
                  <a:schemeClr val="accent4">
                    <a:lumMod val="75000"/>
                  </a:schemeClr>
                </a:solidFill>
              </a:rPr>
              <a:t>Other Needs</a:t>
            </a:r>
          </a:p>
        </p:txBody>
      </p:sp>
      <p:pic>
        <p:nvPicPr>
          <p:cNvPr id="7" name="Picture 6">
            <a:extLst>
              <a:ext uri="{FF2B5EF4-FFF2-40B4-BE49-F238E27FC236}">
                <a16:creationId xmlns:a16="http://schemas.microsoft.com/office/drawing/2014/main" id="{5EFBABC7-867A-0AB3-2784-7AE83F30F757}"/>
              </a:ext>
            </a:extLst>
          </p:cNvPr>
          <p:cNvPicPr>
            <a:picLocks noChangeAspect="1"/>
          </p:cNvPicPr>
          <p:nvPr/>
        </p:nvPicPr>
        <p:blipFill>
          <a:blip r:embed="rId4"/>
          <a:stretch>
            <a:fillRect/>
          </a:stretch>
        </p:blipFill>
        <p:spPr>
          <a:xfrm>
            <a:off x="112794" y="5515824"/>
            <a:ext cx="688812" cy="968717"/>
          </a:xfrm>
          <a:prstGeom prst="rect">
            <a:avLst/>
          </a:prstGeom>
        </p:spPr>
      </p:pic>
    </p:spTree>
    <p:custDataLst>
      <p:tags r:id="rId1"/>
    </p:custDataLst>
    <p:extLst>
      <p:ext uri="{BB962C8B-B14F-4D97-AF65-F5344CB8AC3E}">
        <p14:creationId xmlns:p14="http://schemas.microsoft.com/office/powerpoint/2010/main" val="373629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F3207-5FCD-1676-A9E0-9521F5C93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0B0BB-C5A1-F36E-F6BC-B55FACFC1B27}"/>
              </a:ext>
            </a:extLst>
          </p:cNvPr>
          <p:cNvSpPr>
            <a:spLocks noGrp="1"/>
          </p:cNvSpPr>
          <p:nvPr>
            <p:ph type="title"/>
          </p:nvPr>
        </p:nvSpPr>
        <p:spPr/>
        <p:txBody>
          <a:bodyPr/>
          <a:lstStyle/>
          <a:p>
            <a:r>
              <a:rPr lang="en-US" sz="4000" dirty="0"/>
              <a:t>Next Steps</a:t>
            </a:r>
          </a:p>
        </p:txBody>
      </p:sp>
    </p:spTree>
    <p:extLst>
      <p:ext uri="{BB962C8B-B14F-4D97-AF65-F5344CB8AC3E}">
        <p14:creationId xmlns:p14="http://schemas.microsoft.com/office/powerpoint/2010/main" val="138386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3A1D3-6DA4-4B72-9706-E6D1462D1F53}"/>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89B5EB84-C991-CCDB-7EF6-121D9FE0FC51}"/>
              </a:ext>
            </a:extLst>
          </p:cNvPr>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 </a:t>
            </a:r>
          </a:p>
          <a:p>
            <a:pPr marL="0" indent="0">
              <a:buNone/>
            </a:pPr>
            <a:r>
              <a:rPr lang="en-US" sz="2400" dirty="0">
                <a:solidFill>
                  <a:schemeClr val="tx1"/>
                </a:solidFill>
              </a:rPr>
              <a:t>Ranked Areas of Opportunity</a:t>
            </a:r>
          </a:p>
          <a:p>
            <a:pPr marL="628650" lvl="1" indent="-457200">
              <a:buSzPct val="90000"/>
              <a:buFont typeface="+mj-lt"/>
              <a:buAutoNum type="arabicPeriod"/>
            </a:pPr>
            <a:r>
              <a:rPr lang="en-US" dirty="0">
                <a:solidFill>
                  <a:schemeClr val="tx1"/>
                </a:solidFill>
              </a:rPr>
              <a:t>Mental Health</a:t>
            </a:r>
          </a:p>
          <a:p>
            <a:pPr marL="628650" lvl="1" indent="-457200">
              <a:buSzPct val="90000"/>
              <a:buFont typeface="+mj-lt"/>
              <a:buAutoNum type="arabicPeriod"/>
            </a:pPr>
            <a:r>
              <a:rPr lang="en-US" dirty="0">
                <a:solidFill>
                  <a:schemeClr val="tx1"/>
                </a:solidFill>
              </a:rPr>
              <a:t>Nutrition, Physical Activity &amp; Weight</a:t>
            </a:r>
          </a:p>
          <a:p>
            <a:pPr marL="628650" lvl="1" indent="-457200">
              <a:buSzPct val="90000"/>
              <a:buFont typeface="+mj-lt"/>
              <a:buAutoNum type="arabicPeriod"/>
            </a:pPr>
            <a:r>
              <a:rPr lang="en-US" dirty="0">
                <a:solidFill>
                  <a:schemeClr val="tx1"/>
                </a:solidFill>
              </a:rPr>
              <a:t>Access to Health Care Services</a:t>
            </a:r>
          </a:p>
          <a:p>
            <a:pPr marL="628650" lvl="1" indent="-457200">
              <a:buSzPct val="90000"/>
              <a:buFont typeface="+mj-lt"/>
              <a:buAutoNum type="arabicPeriod"/>
            </a:pPr>
            <a:r>
              <a:rPr lang="en-US" dirty="0">
                <a:solidFill>
                  <a:schemeClr val="tx1"/>
                </a:solidFill>
              </a:rPr>
              <a:t>Diabetes</a:t>
            </a:r>
          </a:p>
          <a:p>
            <a:pPr marL="628650" lvl="1" indent="-457200">
              <a:buSzPct val="90000"/>
              <a:buFont typeface="+mj-lt"/>
              <a:buAutoNum type="arabicPeriod"/>
            </a:pPr>
            <a:r>
              <a:rPr lang="en-US" dirty="0">
                <a:solidFill>
                  <a:schemeClr val="tx1"/>
                </a:solidFill>
              </a:rPr>
              <a:t>Heart Disease &amp; Stroke</a:t>
            </a:r>
          </a:p>
          <a:p>
            <a:pPr marL="628650" lvl="1" indent="-457200">
              <a:buSzPct val="90000"/>
              <a:buFont typeface="+mj-lt"/>
              <a:buAutoNum type="arabicPeriod"/>
            </a:pPr>
            <a:r>
              <a:rPr lang="en-US" dirty="0">
                <a:solidFill>
                  <a:schemeClr val="tx1"/>
                </a:solidFill>
              </a:rPr>
              <a:t>Housing</a:t>
            </a:r>
          </a:p>
          <a:p>
            <a:pPr marL="628650" lvl="1" indent="-457200">
              <a:buSzPct val="90000"/>
              <a:buFont typeface="+mj-lt"/>
              <a:buAutoNum type="arabicPeriod"/>
            </a:pPr>
            <a:r>
              <a:rPr lang="en-US" dirty="0">
                <a:solidFill>
                  <a:schemeClr val="tx1"/>
                </a:solidFill>
              </a:rPr>
              <a:t>Substance Use</a:t>
            </a:r>
          </a:p>
          <a:p>
            <a:pPr marL="628650" lvl="1" indent="-457200">
              <a:buSzPct val="90000"/>
              <a:buFont typeface="+mj-lt"/>
              <a:buAutoNum type="arabicPeriod"/>
            </a:pPr>
            <a:r>
              <a:rPr lang="en-US" dirty="0">
                <a:solidFill>
                  <a:schemeClr val="tx1"/>
                </a:solidFill>
              </a:rPr>
              <a:t>Cancer</a:t>
            </a:r>
          </a:p>
          <a:p>
            <a:pPr marL="628650" lvl="1" indent="-457200">
              <a:buSzPct val="90000"/>
              <a:buFont typeface="+mj-lt"/>
              <a:buAutoNum type="arabicPeriod"/>
            </a:pPr>
            <a:r>
              <a:rPr lang="en-US" dirty="0">
                <a:solidFill>
                  <a:schemeClr val="tx1"/>
                </a:solidFill>
              </a:rPr>
              <a:t>Infant Health &amp; Family Planning</a:t>
            </a:r>
          </a:p>
          <a:p>
            <a:pPr marL="628650" lvl="1" indent="-457200">
              <a:buSzPct val="90000"/>
              <a:buFont typeface="+mj-lt"/>
              <a:buAutoNum type="arabicPeriod"/>
            </a:pPr>
            <a:r>
              <a:rPr lang="en-US" dirty="0">
                <a:solidFill>
                  <a:schemeClr val="tx1"/>
                </a:solidFill>
              </a:rPr>
              <a:t>Tobacco Use</a:t>
            </a:r>
          </a:p>
          <a:p>
            <a:pPr marL="628650" lvl="1" indent="-457200">
              <a:buSzPct val="90000"/>
              <a:buFont typeface="+mj-lt"/>
              <a:buAutoNum type="arabicPeriod"/>
            </a:pPr>
            <a:r>
              <a:rPr lang="en-US" dirty="0">
                <a:solidFill>
                  <a:schemeClr val="tx1"/>
                </a:solidFill>
              </a:rPr>
              <a:t>Respiratory Disease</a:t>
            </a:r>
          </a:p>
          <a:p>
            <a:pPr marL="628650" lvl="1" indent="-457200">
              <a:buSzPct val="90000"/>
              <a:buFont typeface="+mj-lt"/>
              <a:buAutoNum type="arabicPeriod"/>
            </a:pPr>
            <a:r>
              <a:rPr lang="en-US" dirty="0">
                <a:solidFill>
                  <a:schemeClr val="tx1"/>
                </a:solidFill>
              </a:rPr>
              <a:t>Injury and Violence</a:t>
            </a:r>
          </a:p>
          <a:p>
            <a:pPr marL="0" indent="0">
              <a:buNone/>
            </a:pPr>
            <a:endParaRPr lang="en-US" sz="3900" dirty="0">
              <a:solidFill>
                <a:schemeClr val="accent1"/>
              </a:solidFill>
            </a:endParaRPr>
          </a:p>
        </p:txBody>
      </p:sp>
      <p:sp>
        <p:nvSpPr>
          <p:cNvPr id="2" name="Text Placeholder 1">
            <a:extLst>
              <a:ext uri="{FF2B5EF4-FFF2-40B4-BE49-F238E27FC236}">
                <a16:creationId xmlns:a16="http://schemas.microsoft.com/office/drawing/2014/main" id="{55AB29AD-5143-D2B5-2336-97C959C92F5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38697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4CE67A-CA26-5319-00BB-73551DFFD7DC}"/>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F5A09F50-8D9F-A039-285E-439A63002D62}"/>
              </a:ext>
            </a:extLst>
          </p:cNvPr>
          <p:cNvSpPr>
            <a:spLocks noGrp="1"/>
          </p:cNvSpPr>
          <p:nvPr>
            <p:ph type="body" sz="half" idx="11"/>
          </p:nvPr>
        </p:nvSpPr>
        <p:spPr/>
        <p:txBody>
          <a:bodyPr/>
          <a:lstStyle/>
          <a:p>
            <a:endParaRPr lang="en-US"/>
          </a:p>
        </p:txBody>
      </p:sp>
      <p:graphicFrame>
        <p:nvGraphicFramePr>
          <p:cNvPr id="4" name="Diagram 3">
            <a:extLst>
              <a:ext uri="{FF2B5EF4-FFF2-40B4-BE49-F238E27FC236}">
                <a16:creationId xmlns:a16="http://schemas.microsoft.com/office/drawing/2014/main" id="{C36C58E1-FFB5-8E08-2624-77D8D9CBF2FE}"/>
              </a:ext>
            </a:extLst>
          </p:cNvPr>
          <p:cNvGraphicFramePr/>
          <p:nvPr>
            <p:extLst>
              <p:ext uri="{D42A27DB-BD31-4B8C-83A1-F6EECF244321}">
                <p14:modId xmlns:p14="http://schemas.microsoft.com/office/powerpoint/2010/main" val="2577452383"/>
              </p:ext>
            </p:extLst>
          </p:nvPr>
        </p:nvGraphicFramePr>
        <p:xfrm>
          <a:off x="2152649" y="157163"/>
          <a:ext cx="6724459" cy="6455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F1CD36F-05A6-CF1D-83DD-072936D131BD}"/>
              </a:ext>
            </a:extLst>
          </p:cNvPr>
          <p:cNvSpPr txBox="1"/>
          <p:nvPr/>
        </p:nvSpPr>
        <p:spPr>
          <a:xfrm>
            <a:off x="2343150" y="385763"/>
            <a:ext cx="6229350" cy="584775"/>
          </a:xfrm>
          <a:prstGeom prst="rect">
            <a:avLst/>
          </a:prstGeom>
          <a:noFill/>
        </p:spPr>
        <p:txBody>
          <a:bodyPr wrap="square" rtlCol="0">
            <a:spAutoFit/>
          </a:bodyPr>
          <a:lstStyle/>
          <a:p>
            <a:r>
              <a:rPr lang="en-US" sz="3200" b="1" dirty="0"/>
              <a:t>Timeline</a:t>
            </a:r>
          </a:p>
        </p:txBody>
      </p:sp>
    </p:spTree>
    <p:extLst>
      <p:ext uri="{BB962C8B-B14F-4D97-AF65-F5344CB8AC3E}">
        <p14:creationId xmlns:p14="http://schemas.microsoft.com/office/powerpoint/2010/main" val="9037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BACC7-88C1-4504-B890-7EB3BA8C79D3}"/>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B508C95A-45F9-C509-F962-193377EF11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860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a:t>Self-Reported Health Status</a:t>
            </a:r>
            <a:br>
              <a:rPr lang="en-US" dirty="0"/>
            </a:br>
            <a:r>
              <a:rPr lang="en-US" sz="1800" b="0" dirty="0"/>
              <a:t>(Total Area, 2025)</a:t>
            </a:r>
          </a:p>
        </p:txBody>
      </p:sp>
      <p:sp>
        <p:nvSpPr>
          <p:cNvPr id="5" name="Subtitle 4"/>
          <p:cNvSpPr>
            <a:spLocks noGrp="1"/>
          </p:cNvSpPr>
          <p:nvPr>
            <p:ph type="subTitle" idx="1"/>
          </p:nvPr>
        </p:nvSpPr>
        <p:spPr/>
        <p:txBody>
          <a:bodyPr/>
          <a:lstStyle/>
          <a:p>
            <a:r>
              <a:rPr lang="en-US" dirty="0"/>
              <a:t>Sources:	</a:t>
            </a:r>
            <a:r>
              <a:rPr lang="en-US" dirty="0">
                <a:sym typeface="Symbol"/>
              </a:rPr>
              <a:t>●	</a:t>
            </a:r>
            <a:r>
              <a:rPr lang="en-US" dirty="0"/>
              <a:t>2025 PRC Community Health Survey, PRC, Inc. [Item 4]</a:t>
            </a:r>
          </a:p>
          <a:p>
            <a:r>
              <a:rPr lang="en-US" dirty="0"/>
              <a:t>Notes:	</a:t>
            </a:r>
            <a:r>
              <a:rPr lang="en-US" dirty="0">
                <a:sym typeface="Symbol"/>
              </a:rPr>
              <a:t>●	</a:t>
            </a:r>
            <a:r>
              <a:rPr lang="en-US" dirty="0"/>
              <a:t>Asked of all respondents.</a:t>
            </a:r>
          </a:p>
        </p:txBody>
      </p:sp>
      <p:graphicFrame>
        <p:nvGraphicFramePr>
          <p:cNvPr id="8" name="Chart Placeholder 7">
            <a:extLst>
              <a:ext uri="{FF2B5EF4-FFF2-40B4-BE49-F238E27FC236}">
                <a16:creationId xmlns:a16="http://schemas.microsoft.com/office/drawing/2014/main" id="{A9068880-964B-422F-B70E-338E763EDD75}"/>
              </a:ext>
            </a:extLst>
          </p:cNvPr>
          <p:cNvGraphicFramePr>
            <a:graphicFrameLocks noGrp="1"/>
          </p:cNvGraphicFramePr>
          <p:nvPr>
            <p:ph type="chart" sz="quarter" idx="13"/>
            <p:extLst>
              <p:ext uri="{D42A27DB-BD31-4B8C-83A1-F6EECF244321}">
                <p14:modId xmlns:p14="http://schemas.microsoft.com/office/powerpoint/2010/main" val="4235653027"/>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50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Experience “Fair” or “Poor” Overall Health</a:t>
            </a:r>
          </a:p>
        </p:txBody>
      </p:sp>
      <p:sp>
        <p:nvSpPr>
          <p:cNvPr id="8" name="Subtitle 7"/>
          <p:cNvSpPr>
            <a:spLocks noGrp="1"/>
          </p:cNvSpPr>
          <p:nvPr>
            <p:ph type="subTitle" idx="1"/>
          </p:nvPr>
        </p:nvSpPr>
        <p:spPr/>
        <p:txBody>
          <a:bodyPr/>
          <a:lstStyle/>
          <a:p>
            <a:r>
              <a:rPr lang="en-US" dirty="0"/>
              <a:t> Sources:	</a:t>
            </a:r>
            <a:r>
              <a:rPr lang="en-US" dirty="0">
                <a:sym typeface="Symbol"/>
              </a:rPr>
              <a:t>●	</a:t>
            </a:r>
            <a:r>
              <a:rPr lang="en-US" dirty="0"/>
              <a:t>2025 PRC Community Health Survey, PRC, Inc. [Item 4]</a:t>
            </a:r>
          </a:p>
          <a:p>
            <a:r>
              <a:rPr lang="en-US" dirty="0"/>
              <a:t>	● 	Behavioral Risk Factor Surveillance System Survey Data. Atlanta, Georgia. United States Department of Health and Human Services, Centers for Disease Control and Prevention (CDC): 2023 VA data.</a:t>
            </a:r>
          </a:p>
          <a:p>
            <a:r>
              <a:rPr lang="en-US" dirty="0"/>
              <a:t>	● 	2023 PRC National Health Survey, PRC, Inc.</a:t>
            </a:r>
          </a:p>
          <a:p>
            <a:r>
              <a:rPr lang="en-US" dirty="0"/>
              <a:t>Notes:	● 	Asked of all respondents.</a:t>
            </a:r>
          </a:p>
        </p:txBody>
      </p:sp>
      <p:graphicFrame>
        <p:nvGraphicFramePr>
          <p:cNvPr id="9" name="2e">
            <a:extLst>
              <a:ext uri="{FF2B5EF4-FFF2-40B4-BE49-F238E27FC236}">
                <a16:creationId xmlns:a16="http://schemas.microsoft.com/office/drawing/2014/main" id="{61536CE4-B17E-5C99-56E6-8A99C2718D0A}"/>
              </a:ext>
            </a:extLst>
          </p:cNvPr>
          <p:cNvGraphicFramePr>
            <a:graphicFrameLocks noGrp="1"/>
          </p:cNvGraphicFramePr>
          <p:nvPr>
            <p:ph type="chart" sz="quarter" idx="13"/>
            <p:extLst>
              <p:ext uri="{D42A27DB-BD31-4B8C-83A1-F6EECF244321}">
                <p14:modId xmlns:p14="http://schemas.microsoft.com/office/powerpoint/2010/main" val="3505323324"/>
              </p:ext>
            </p:extLst>
          </p:nvPr>
        </p:nvGraphicFramePr>
        <p:xfrm>
          <a:off x="457200" y="1828800"/>
          <a:ext cx="59436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1">
            <a:extLst>
              <a:ext uri="{FF2B5EF4-FFF2-40B4-BE49-F238E27FC236}">
                <a16:creationId xmlns:a16="http://schemas.microsoft.com/office/drawing/2014/main" id="{50EA08DD-AD71-7606-F439-C0B09A90C91D}"/>
              </a:ext>
            </a:extLst>
          </p:cNvPr>
          <p:cNvGraphicFramePr>
            <a:graphicFrameLocks noGrp="1"/>
          </p:cNvGraphicFramePr>
          <p:nvPr>
            <p:ph type="chart" sz="quarter" idx="14"/>
            <p:extLst>
              <p:ext uri="{D42A27DB-BD31-4B8C-83A1-F6EECF244321}">
                <p14:modId xmlns:p14="http://schemas.microsoft.com/office/powerpoint/2010/main" val="2399548497"/>
              </p:ext>
            </p:extLst>
          </p:nvPr>
        </p:nvGraphicFramePr>
        <p:xfrm>
          <a:off x="6510338" y="1828800"/>
          <a:ext cx="2176462" cy="33829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8">
            <a:extLst>
              <a:ext uri="{FF2B5EF4-FFF2-40B4-BE49-F238E27FC236}">
                <a16:creationId xmlns:a16="http://schemas.microsoft.com/office/drawing/2014/main" id="{280D9B4A-CF18-4D4A-B36D-822A4A76D46A}"/>
              </a:ext>
            </a:extLst>
          </p:cNvPr>
          <p:cNvSpPr txBox="1"/>
          <p:nvPr/>
        </p:nvSpPr>
        <p:spPr>
          <a:xfrm>
            <a:off x="6606233" y="2036859"/>
            <a:ext cx="1984672" cy="3077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Total Area</a:t>
            </a:r>
          </a:p>
        </p:txBody>
      </p:sp>
      <p:sp>
        <p:nvSpPr>
          <p:cNvPr id="2" name="TextBox 1">
            <a:extLst>
              <a:ext uri="{FF2B5EF4-FFF2-40B4-BE49-F238E27FC236}">
                <a16:creationId xmlns:a16="http://schemas.microsoft.com/office/drawing/2014/main" id="{E5119B78-6B0D-0BBC-4C07-B7F932C6DD61}"/>
              </a:ext>
            </a:extLst>
          </p:cNvPr>
          <p:cNvSpPr txBox="1"/>
          <p:nvPr/>
        </p:nvSpPr>
        <p:spPr>
          <a:xfrm>
            <a:off x="562062" y="3313651"/>
            <a:ext cx="2743199" cy="260059"/>
          </a:xfrm>
          <a:prstGeom prst="rect">
            <a:avLst/>
          </a:prstGeom>
          <a:solidFill>
            <a:schemeClr val="bg1"/>
          </a:solidFill>
          <a:ln>
            <a:noFill/>
          </a:ln>
        </p:spPr>
        <p:txBody>
          <a:bodyPr wrap="square" rtlCol="0" anchor="ctr" anchorCtr="0">
            <a:noAutofit/>
          </a:bodyPr>
          <a:lstStyle/>
          <a:p>
            <a:pPr algn="ctr"/>
            <a:r>
              <a:rPr lang="en-US" sz="1400" i="1" dirty="0">
                <a:solidFill>
                  <a:schemeClr val="accent2"/>
                </a:solidFill>
                <a:latin typeface="Arial Narrow" panose="020B0606020202030204" pitchFamily="34" charset="0"/>
              </a:rPr>
              <a:t>Similar among communities</a:t>
            </a:r>
          </a:p>
        </p:txBody>
      </p:sp>
      <p:sp>
        <p:nvSpPr>
          <p:cNvPr id="4" name="TextBox 3">
            <a:extLst>
              <a:ext uri="{FF2B5EF4-FFF2-40B4-BE49-F238E27FC236}">
                <a16:creationId xmlns:a16="http://schemas.microsoft.com/office/drawing/2014/main" id="{3770BE28-0403-A214-B968-A175A46102C0}"/>
              </a:ext>
            </a:extLst>
          </p:cNvPr>
          <p:cNvSpPr txBox="1"/>
          <p:nvPr/>
        </p:nvSpPr>
        <p:spPr>
          <a:xfrm>
            <a:off x="3481431" y="3313651"/>
            <a:ext cx="2743199" cy="260059"/>
          </a:xfrm>
          <a:prstGeom prst="rect">
            <a:avLst/>
          </a:prstGeom>
          <a:solidFill>
            <a:schemeClr val="bg1"/>
          </a:solidFill>
          <a:ln>
            <a:noFill/>
          </a:ln>
        </p:spPr>
        <p:txBody>
          <a:bodyPr wrap="square" rtlCol="0" anchor="ctr" anchorCtr="0">
            <a:noAutofit/>
          </a:bodyPr>
          <a:lstStyle/>
          <a:p>
            <a:pPr algn="ctr"/>
            <a:r>
              <a:rPr lang="en-US" sz="1400" i="1" dirty="0">
                <a:solidFill>
                  <a:schemeClr val="accent2"/>
                </a:solidFill>
                <a:latin typeface="Arial Narrow" panose="020B0606020202030204" pitchFamily="34" charset="0"/>
              </a:rPr>
              <a:t>Similar to VA &amp; US</a:t>
            </a:r>
          </a:p>
        </p:txBody>
      </p:sp>
      <p:sp>
        <p:nvSpPr>
          <p:cNvPr id="5" name="TextBox 4">
            <a:extLst>
              <a:ext uri="{FF2B5EF4-FFF2-40B4-BE49-F238E27FC236}">
                <a16:creationId xmlns:a16="http://schemas.microsoft.com/office/drawing/2014/main" id="{DCDAFC10-E064-4D09-9D7C-408DCAA4D2BD}"/>
              </a:ext>
            </a:extLst>
          </p:cNvPr>
          <p:cNvSpPr txBox="1"/>
          <p:nvPr/>
        </p:nvSpPr>
        <p:spPr>
          <a:xfrm>
            <a:off x="6510338" y="3313651"/>
            <a:ext cx="2071600" cy="260059"/>
          </a:xfrm>
          <a:prstGeom prst="rect">
            <a:avLst/>
          </a:prstGeom>
          <a:solidFill>
            <a:schemeClr val="bg1"/>
          </a:solidFill>
          <a:ln>
            <a:noFill/>
          </a:ln>
        </p:spPr>
        <p:txBody>
          <a:bodyPr wrap="square" rtlCol="0" anchor="ctr" anchorCtr="0">
            <a:noAutofit/>
          </a:bodyPr>
          <a:lstStyle/>
          <a:p>
            <a:pPr algn="ctr"/>
            <a:r>
              <a:rPr lang="en-US" sz="1400" i="1" dirty="0">
                <a:solidFill>
                  <a:schemeClr val="accent2"/>
                </a:solidFill>
                <a:latin typeface="Arial Narrow" panose="020B0606020202030204" pitchFamily="34" charset="0"/>
              </a:rPr>
              <a:t>No significant change</a:t>
            </a:r>
          </a:p>
        </p:txBody>
      </p:sp>
    </p:spTree>
    <p:extLst>
      <p:ext uri="{BB962C8B-B14F-4D97-AF65-F5344CB8AC3E}">
        <p14:creationId xmlns:p14="http://schemas.microsoft.com/office/powerpoint/2010/main" val="200891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wipe(down)">
                                      <p:cBhvr>
                                        <p:cTn id="7" dur="500"/>
                                        <p:tgtEl>
                                          <p:spTgt spid="9">
                                            <p:graphicEl>
                                              <a:chart seriesIdx="0" categoryIdx="0" bldStep="ptInSeries"/>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wipe(down)">
                                      <p:cBhvr>
                                        <p:cTn id="10" dur="500"/>
                                        <p:tgtEl>
                                          <p:spTgt spid="9">
                                            <p:graphicEl>
                                              <a:chart seriesIdx="0" categoryIdx="1" bldStep="ptIn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wipe(down)">
                                      <p:cBhvr>
                                        <p:cTn id="13" dur="500"/>
                                        <p:tgtEl>
                                          <p:spTgt spid="9">
                                            <p:graphicEl>
                                              <a:chart seriesIdx="0" categoryIdx="2" bldStep="ptIn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El"/>
        </p:bldSub>
      </p:bldGraphic>
      <p:bldGraphic spid="12" grpId="0">
        <p:bldAsOne/>
      </p:bldGraphic>
      <p:bldP spid="6" grpId="0"/>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Experience “Fair” or “Poor” Overall Health</a:t>
            </a:r>
            <a:br>
              <a:rPr lang="en-US" dirty="0"/>
            </a:br>
            <a:r>
              <a:rPr lang="en-US" sz="1800" b="0" dirty="0"/>
              <a:t>(Total Area, 2025)</a:t>
            </a:r>
          </a:p>
        </p:txBody>
      </p:sp>
      <p:sp>
        <p:nvSpPr>
          <p:cNvPr id="8" name="Subtitle 7"/>
          <p:cNvSpPr>
            <a:spLocks noGrp="1"/>
          </p:cNvSpPr>
          <p:nvPr>
            <p:ph type="subTitle" idx="1"/>
          </p:nvPr>
        </p:nvSpPr>
        <p:spPr/>
        <p:txBody>
          <a:bodyPr/>
          <a:lstStyle/>
          <a:p>
            <a:r>
              <a:rPr lang="en-US" dirty="0"/>
              <a:t>Sources:	●	2025 PRC Community Health Survey, PRC, Inc. [Item 4]</a:t>
            </a:r>
          </a:p>
          <a:p>
            <a:r>
              <a:rPr lang="en-US" dirty="0"/>
              <a:t>Notes:	●	Asked of all respondents.</a:t>
            </a:r>
          </a:p>
        </p:txBody>
      </p:sp>
      <p:graphicFrame>
        <p:nvGraphicFramePr>
          <p:cNvPr id="4" name="Demo">
            <a:extLst>
              <a:ext uri="{FF2B5EF4-FFF2-40B4-BE49-F238E27FC236}">
                <a16:creationId xmlns:a16="http://schemas.microsoft.com/office/drawing/2014/main" id="{29CC4409-2E8B-0E45-6733-B325D229BB6D}"/>
              </a:ext>
            </a:extLst>
          </p:cNvPr>
          <p:cNvGraphicFramePr>
            <a:graphicFrameLocks noGrp="1"/>
          </p:cNvGraphicFramePr>
          <p:nvPr>
            <p:ph type="chart" sz="quarter" idx="13"/>
            <p:extLst>
              <p:ext uri="{D42A27DB-BD31-4B8C-83A1-F6EECF244321}">
                <p14:modId xmlns:p14="http://schemas.microsoft.com/office/powerpoint/2010/main" val="4188197606"/>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210EABFF-9D97-E498-53F2-8ECC784CDBEF}"/>
              </a:ext>
            </a:extLst>
          </p:cNvPr>
          <p:cNvCxnSpPr>
            <a:cxnSpLocks/>
          </p:cNvCxnSpPr>
          <p:nvPr/>
        </p:nvCxnSpPr>
        <p:spPr>
          <a:xfrm flipH="1" flipV="1">
            <a:off x="4028090" y="2995448"/>
            <a:ext cx="1158765" cy="1008993"/>
          </a:xfrm>
          <a:prstGeom prst="straightConnector1">
            <a:avLst/>
          </a:prstGeom>
          <a:ln w="127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07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5gpngebrgvuog9vhu6n74d3wdtier8"/>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HNA Title Page">
  <a:themeElements>
    <a:clrScheme name="PRC">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PRC Section Title Page">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C Section Title Page">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PRC Divider Title Slide">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PRC Main Content side bar no logo">
  <a:themeElements>
    <a:clrScheme name="2020 PRC CHNA">
      <a:dk1>
        <a:srgbClr val="000000"/>
      </a:dk1>
      <a:lt1>
        <a:srgbClr val="FFFFFF"/>
      </a:lt1>
      <a:dk2>
        <a:srgbClr val="0018A8"/>
      </a:dk2>
      <a:lt2>
        <a:srgbClr val="E7F2DE"/>
      </a:lt2>
      <a:accent1>
        <a:srgbClr val="5A85D7"/>
      </a:accent1>
      <a:accent2>
        <a:srgbClr val="BE1C37"/>
      </a:accent2>
      <a:accent3>
        <a:srgbClr val="ECC182"/>
      </a:accent3>
      <a:accent4>
        <a:srgbClr val="A5D867"/>
      </a:accent4>
      <a:accent5>
        <a:srgbClr val="93509E"/>
      </a:accent5>
      <a:accent6>
        <a:srgbClr val="D9E8EC"/>
      </a:accent6>
      <a:hlink>
        <a:srgbClr val="000000"/>
      </a:hlink>
      <a:folHlink>
        <a:srgbClr val="000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PRC CHNA Charts">
  <a:themeElements>
    <a:clrScheme name="2020 PRC CHNA">
      <a:dk1>
        <a:srgbClr val="000000"/>
      </a:dk1>
      <a:lt1>
        <a:srgbClr val="FFFFFF"/>
      </a:lt1>
      <a:dk2>
        <a:srgbClr val="0018A8"/>
      </a:dk2>
      <a:lt2>
        <a:srgbClr val="E7F2DE"/>
      </a:lt2>
      <a:accent1>
        <a:srgbClr val="5A85D7"/>
      </a:accent1>
      <a:accent2>
        <a:srgbClr val="BE1C37"/>
      </a:accent2>
      <a:accent3>
        <a:srgbClr val="ECC182"/>
      </a:accent3>
      <a:accent4>
        <a:srgbClr val="A5D867"/>
      </a:accent4>
      <a:accent5>
        <a:srgbClr val="93509E"/>
      </a:accent5>
      <a:accent6>
        <a:srgbClr val="D9E8E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2700" cap="flat" cmpd="sng" algn="ctr">
          <a:noFill/>
          <a:prstDash val="solid"/>
        </a:ln>
        <a:effectLst/>
      </a:spPr>
      <a:bodyPr lIns="91440" rIns="91440" rtlCol="0" anchor="ctr"/>
      <a:lstStyle>
        <a:defPPr algn="ctr">
          <a:defRPr sz="1000" dirty="0">
            <a:solidFill>
              <a:srgbClr val="B71234"/>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chor="ctr" anchorCtr="0">
        <a:noAutofit/>
      </a:bodyPr>
      <a:lstStyle>
        <a:defPPr algn="ctr">
          <a:defRPr sz="1400" dirty="0" err="1" smtClean="0">
            <a:solidFill>
              <a:schemeClr val="accent2"/>
            </a:solidFill>
            <a:latin typeface="Arial Narrow" panose="020B0606020202030204" pitchFamily="34" charset="0"/>
          </a:defRPr>
        </a:defPPr>
      </a:lstStyle>
    </a:txDef>
  </a:objectDefaults>
  <a:extraClrSchemeLst/>
</a:theme>
</file>

<file path=ppt/theme/theme6.xml><?xml version="1.0" encoding="utf-8"?>
<a:theme xmlns:a="http://schemas.openxmlformats.org/drawingml/2006/main" name="1_PRC Main Content with logo">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PRC CHNA Charts">
  <a:themeElements>
    <a:clrScheme name="2020 PRC CHNA">
      <a:dk1>
        <a:srgbClr val="000000"/>
      </a:dk1>
      <a:lt1>
        <a:srgbClr val="FFFFFF"/>
      </a:lt1>
      <a:dk2>
        <a:srgbClr val="0018A8"/>
      </a:dk2>
      <a:lt2>
        <a:srgbClr val="E7F2DE"/>
      </a:lt2>
      <a:accent1>
        <a:srgbClr val="5A85D7"/>
      </a:accent1>
      <a:accent2>
        <a:srgbClr val="BE1C37"/>
      </a:accent2>
      <a:accent3>
        <a:srgbClr val="ECC182"/>
      </a:accent3>
      <a:accent4>
        <a:srgbClr val="A5D867"/>
      </a:accent4>
      <a:accent5>
        <a:srgbClr val="93509E"/>
      </a:accent5>
      <a:accent6>
        <a:srgbClr val="D9E8E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chor="ctr" anchorCtr="0">
        <a:noAutofit/>
      </a:bodyPr>
      <a:lstStyle>
        <a:defPPr algn="ctr">
          <a:defRPr sz="1400" dirty="0" err="1" smtClean="0">
            <a:solidFill>
              <a:schemeClr val="accent2"/>
            </a:solidFill>
            <a:latin typeface="Arial Narrow" panose="020B0606020202030204" pitchFamily="34" charset="0"/>
          </a:defRPr>
        </a:defPPr>
      </a:lstStyle>
    </a:txDef>
  </a:objectDefaults>
  <a:extraClrSchemeLst/>
</a:theme>
</file>

<file path=ppt/theme/theme8.xml><?xml version="1.0" encoding="utf-8"?>
<a:theme xmlns:a="http://schemas.openxmlformats.org/drawingml/2006/main" name="1_PRC Divider Title Slide">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PRC Content - no logo">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456</TotalTime>
  <Words>5652</Words>
  <Application>Microsoft Office PowerPoint</Application>
  <PresentationFormat>On-screen Show (4:3)</PresentationFormat>
  <Paragraphs>790</Paragraphs>
  <Slides>68</Slides>
  <Notes>68</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68</vt:i4>
      </vt:variant>
    </vt:vector>
  </HeadingPairs>
  <TitlesOfParts>
    <vt:vector size="85" baseType="lpstr">
      <vt:lpstr>Arial</vt:lpstr>
      <vt:lpstr>Arial Narrow</vt:lpstr>
      <vt:lpstr>Calibri</vt:lpstr>
      <vt:lpstr>Courier New</vt:lpstr>
      <vt:lpstr>Gill Sans</vt:lpstr>
      <vt:lpstr>Symbol</vt:lpstr>
      <vt:lpstr>Wingdings</vt:lpstr>
      <vt:lpstr>CHNA Title Page</vt:lpstr>
      <vt:lpstr>PRC Section Title Page</vt:lpstr>
      <vt:lpstr>PRC Divider Title Slide</vt:lpstr>
      <vt:lpstr>PRC Main Content side bar no logo</vt:lpstr>
      <vt:lpstr>PRC CHNA Charts</vt:lpstr>
      <vt:lpstr>1_PRC Main Content with logo</vt:lpstr>
      <vt:lpstr>1_PRC CHNA Charts</vt:lpstr>
      <vt:lpstr>1_PRC Divider Title Slide</vt:lpstr>
      <vt:lpstr>PRC Content - no logo</vt:lpstr>
      <vt:lpstr>1_PRC Section Title Page</vt:lpstr>
      <vt:lpstr>2025  PRC Community  Health Needs Assessment</vt:lpstr>
      <vt:lpstr>PowerPoint Presentation</vt:lpstr>
      <vt:lpstr>Population Survey</vt:lpstr>
      <vt:lpstr>Community Description</vt:lpstr>
      <vt:lpstr>Priority Needs</vt:lpstr>
      <vt:lpstr>PowerPoint Presentation</vt:lpstr>
      <vt:lpstr>Self-Reported Health Status (Total Area, 2025)</vt:lpstr>
      <vt:lpstr>Experience “Fair” or “Poor” Overall Health</vt:lpstr>
      <vt:lpstr>Experience “Fair” or “Poor” Overall Health (Total Area, 2025)</vt:lpstr>
      <vt:lpstr>PowerPoint Presentation</vt:lpstr>
      <vt:lpstr>Health Care Insurance Coverage (Adults 18-64; Total Area, 2025)</vt:lpstr>
      <vt:lpstr>Barriers to Access Have  Prevented Medical Care in the Past Year</vt:lpstr>
      <vt:lpstr>Experienced Difficulties or Delays of Some Kind in Receiving Needed Health Care in the Past Year</vt:lpstr>
      <vt:lpstr>Experienced Difficulties or Delays of Some Kind in Receiving Needed Health Care in the Past Year (Total Area, 2025)</vt:lpstr>
      <vt:lpstr>Have Visited a Physician for a Checkup in the Past Year</vt:lpstr>
      <vt:lpstr>Have Used a Hospital  Emergency Room More Than Once in the Past Year</vt:lpstr>
      <vt:lpstr>PowerPoint Presentation</vt:lpstr>
      <vt:lpstr>Leading Causes of Death (Total Area, 2023)</vt:lpstr>
      <vt:lpstr>Cancer Mortality (2021-2023 Annual Average Deaths per 100,000 Population) Healthy People 2030 = 122.7 or Lower</vt:lpstr>
      <vt:lpstr>Prevalence of Cancer</vt:lpstr>
      <vt:lpstr>PowerPoint Presentation</vt:lpstr>
      <vt:lpstr>PowerPoint Presentation</vt:lpstr>
      <vt:lpstr>Diabetes Mortality (2021-2023 Annual Average Deaths per 100,000 Population)</vt:lpstr>
      <vt:lpstr>Prevalence of Diabetes</vt:lpstr>
      <vt:lpstr>Prevalence of Diabetes (Total Area, 2025)</vt:lpstr>
      <vt:lpstr>PowerPoint Presentation</vt:lpstr>
      <vt:lpstr>Limited in Activities in Some Way  Due to a Physical, Mental, or Emotional Problem</vt:lpstr>
      <vt:lpstr>Limited in Activities in Some Way  Due to a Physical, Mental, or Emotional Problem (Total Area, 2025)</vt:lpstr>
      <vt:lpstr>Family Member Has Been Diagnosed with Alzheimer’s Disease</vt:lpstr>
      <vt:lpstr>Act as Caregiver to a Friend or Relative with a Health Problem, Long-Term Illness, or Disability </vt:lpstr>
      <vt:lpstr>PowerPoint Presentation</vt:lpstr>
      <vt:lpstr>Leading Causes of Death (Total Area, 2023)</vt:lpstr>
      <vt:lpstr>PowerPoint Presentation</vt:lpstr>
      <vt:lpstr>PowerPoint Presentation</vt:lpstr>
      <vt:lpstr>PowerPoint Presentation</vt:lpstr>
      <vt:lpstr>Housing Trends (Total Area)</vt:lpstr>
      <vt:lpstr>“Always/Usually/Sometimes” Worried About Paying Rent/Mortgage in the Past Year (Total Area, 2025)</vt:lpstr>
      <vt:lpstr>Unhealthy or Unsafe Housing Conditions in the Past Year</vt:lpstr>
      <vt:lpstr>PowerPoint Presentation</vt:lpstr>
      <vt:lpstr>Infant Mortality Trends (Annual Average Infant Deaths per 1,000 Live Births) Healthy People 2030 = 5.0 or Lower</vt:lpstr>
      <vt:lpstr>PowerPoint Presentation</vt:lpstr>
      <vt:lpstr>PowerPoint Presentation</vt:lpstr>
      <vt:lpstr>Victim of a Violent Crime in the Past Five Years</vt:lpstr>
      <vt:lpstr>Have Ever Been Hit, Slapped, Pushed,  Kicked, or Hurt in Any Way by an Intimate Partner</vt:lpstr>
      <vt:lpstr>PowerPoint Presentation</vt:lpstr>
      <vt:lpstr>Mental Health (Total Area)</vt:lpstr>
      <vt:lpstr>Have Experienced Symptoms of Chronic Depression (Total Area, 2025)</vt:lpstr>
      <vt:lpstr>Suicide Mortality Trends (Annual Average Deaths per 100,000 Population) Healthy People 2030 = 12.8 or Lower</vt:lpstr>
      <vt:lpstr>Unable to Get Mental Health Services When Needed in the Past Year</vt:lpstr>
      <vt:lpstr>PowerPoint Presentation</vt:lpstr>
      <vt:lpstr>Prevalence of Total Overweight (Overweight and Obese)</vt:lpstr>
      <vt:lpstr>Food Insecurity (Total Area)</vt:lpstr>
      <vt:lpstr>Meets Physical Activity Recommendations Healthy People 2030 = 29.7% or Higher</vt:lpstr>
      <vt:lpstr>PowerPoint Presentation</vt:lpstr>
      <vt:lpstr>PowerPoint Presentation</vt:lpstr>
      <vt:lpstr>Prevalence of Asthma</vt:lpstr>
      <vt:lpstr>PowerPoint Presentation</vt:lpstr>
      <vt:lpstr>PowerPoint Presentation</vt:lpstr>
      <vt:lpstr>PowerPoint Presentation</vt:lpstr>
      <vt:lpstr>PowerPoint Presentation</vt:lpstr>
      <vt:lpstr>Current Tobacco Use  (Total Area)</vt:lpstr>
      <vt:lpstr>Other Needs</vt:lpstr>
      <vt:lpstr>Other Needs</vt:lpstr>
      <vt:lpstr>Other Needs</vt:lpstr>
      <vt:lpstr>Next Steps</vt:lpstr>
      <vt:lpstr>PowerPoint Presentation</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Moyers, Krystal</dc:creator>
  <cp:lastModifiedBy>Moyers, Krystal</cp:lastModifiedBy>
  <cp:revision>37</cp:revision>
  <cp:lastPrinted>2025-08-25T20:50:50Z</cp:lastPrinted>
  <dcterms:created xsi:type="dcterms:W3CDTF">2025-05-27T20:07:41Z</dcterms:created>
  <dcterms:modified xsi:type="dcterms:W3CDTF">2025-08-25T20:51:19Z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9ab924-5697-40c7-8ca2-7f8cf030f1a6_Enabled">
    <vt:lpwstr>true</vt:lpwstr>
  </property>
  <property fmtid="{D5CDD505-2E9C-101B-9397-08002B2CF9AE}" pid="3" name="MSIP_Label_639ab924-5697-40c7-8ca2-7f8cf030f1a6_SetDate">
    <vt:lpwstr>2025-05-27T20:12:27Z</vt:lpwstr>
  </property>
  <property fmtid="{D5CDD505-2E9C-101B-9397-08002B2CF9AE}" pid="4" name="MSIP_Label_639ab924-5697-40c7-8ca2-7f8cf030f1a6_Method">
    <vt:lpwstr>Privileged</vt:lpwstr>
  </property>
  <property fmtid="{D5CDD505-2E9C-101B-9397-08002B2CF9AE}" pid="5" name="MSIP_Label_639ab924-5697-40c7-8ca2-7f8cf030f1a6_Name">
    <vt:lpwstr>Public</vt:lpwstr>
  </property>
  <property fmtid="{D5CDD505-2E9C-101B-9397-08002B2CF9AE}" pid="6" name="MSIP_Label_639ab924-5697-40c7-8ca2-7f8cf030f1a6_SiteId">
    <vt:lpwstr>dd6be78d-899a-49e8-8fee-8dfe17dcdd1f</vt:lpwstr>
  </property>
  <property fmtid="{D5CDD505-2E9C-101B-9397-08002B2CF9AE}" pid="7" name="MSIP_Label_639ab924-5697-40c7-8ca2-7f8cf030f1a6_ActionId">
    <vt:lpwstr>ed0f4dfa-4484-4c34-92e7-264ca04b68f1</vt:lpwstr>
  </property>
  <property fmtid="{D5CDD505-2E9C-101B-9397-08002B2CF9AE}" pid="8" name="MSIP_Label_639ab924-5697-40c7-8ca2-7f8cf030f1a6_ContentBits">
    <vt:lpwstr>0</vt:lpwstr>
  </property>
  <property fmtid="{D5CDD505-2E9C-101B-9397-08002B2CF9AE}" pid="9" name="MSIP_Label_639ab924-5697-40c7-8ca2-7f8cf030f1a6_Tag">
    <vt:lpwstr>10, 0, 1, 1</vt:lpwstr>
  </property>
</Properties>
</file>